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9" r:id="rId4"/>
    <p:sldId id="288" r:id="rId5"/>
    <p:sldId id="263" r:id="rId6"/>
    <p:sldId id="264" r:id="rId7"/>
    <p:sldId id="265" r:id="rId8"/>
    <p:sldId id="273" r:id="rId9"/>
    <p:sldId id="277" r:id="rId10"/>
    <p:sldId id="278" r:id="rId11"/>
    <p:sldId id="283" r:id="rId12"/>
    <p:sldId id="284" r:id="rId13"/>
    <p:sldId id="282" r:id="rId14"/>
    <p:sldId id="280" r:id="rId15"/>
    <p:sldId id="285" r:id="rId16"/>
    <p:sldId id="269" r:id="rId17"/>
    <p:sldId id="268" r:id="rId18"/>
    <p:sldId id="267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B99"/>
    <a:srgbClr val="1C304A"/>
    <a:srgbClr val="ED8C72"/>
    <a:srgbClr val="F4E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kolina\Documents\Komp_1\Projekti\Digitalna_hr\Istra&#382;ivanje\Podaci_anketa_Digitalna_konacno_za%20obradu_Vara&#382;dinska%20&#382;upanij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kolina\Downloads\Podaci_anketa_Digitalna_konacno_za%20obradu_Vara&#382;dinska%20&#382;upanija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kolina\Downloads\Podaci_anketa_Digitalna_konacno_za%20obradu_Vara&#382;dinska%20&#382;upanija%20(2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2500" b="1" dirty="0"/>
              <a:t>Dob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7329720-6B29-4114-B060-50E0D0EE33D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6D0-4B28-B205-D4F3F399429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DA34305-6CA4-496A-ABF1-BC18D2D463D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6D0-4B28-B205-D4F3F399429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BF83177-1D6F-45BC-953C-7DF12D6B154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6D0-4B28-B205-D4F3F399429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7E95A19-121C-4118-B30B-E9958F42142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6D0-4B28-B205-D4F3F399429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21,6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6D0-4B28-B205-D4F3F3994296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fld id="{1E56B92D-9256-4807-9949-D984794B03A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6D0-4B28-B205-D4F3F399429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631A97C-6887-47C9-B2A8-153A53AD9E1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6D0-4B28-B205-D4F3F399429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DOB!$B$4:$H$4</c:f>
              <c:strCache>
                <c:ptCount val="7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 i više</c:v>
                </c:pt>
              </c:strCache>
            </c:strRef>
          </c:cat>
          <c:val>
            <c:numRef>
              <c:f>DOB!$B$5:$H$5</c:f>
              <c:numCache>
                <c:formatCode>###0.0</c:formatCode>
                <c:ptCount val="7"/>
                <c:pt idx="0">
                  <c:v>7.8431372549019605</c:v>
                </c:pt>
                <c:pt idx="1">
                  <c:v>2.9411764705882351</c:v>
                </c:pt>
                <c:pt idx="2" formatCode="0.0">
                  <c:v>0</c:v>
                </c:pt>
                <c:pt idx="3">
                  <c:v>13.725490196078432</c:v>
                </c:pt>
                <c:pt idx="4">
                  <c:v>21.568627450980394</c:v>
                </c:pt>
                <c:pt idx="5">
                  <c:v>44.117647058823529</c:v>
                </c:pt>
                <c:pt idx="6">
                  <c:v>9.8039215686274517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30D-475D-8BFF-01625FEB958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2081762848"/>
        <c:axId val="-2081764480"/>
      </c:barChart>
      <c:catAx>
        <c:axId val="-2081762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100" b="1"/>
                  <a:t>Godine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1764480"/>
        <c:crosses val="autoZero"/>
        <c:auto val="1"/>
        <c:lblAlgn val="ctr"/>
        <c:lblOffset val="100"/>
        <c:noMultiLvlLbl val="0"/>
      </c:catAx>
      <c:valAx>
        <c:axId val="-208176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100" b="1"/>
                  <a:t>Postotak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1762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500" b="1"/>
              <a:t>Mjesto stanovanja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'[Podaci_anketa_Digitalna_konacno_za obradu_Varaždinska županija (2).xlsx]Mjesto stanovanja'!$A$5</c:f>
              <c:strCache>
                <c:ptCount val="1"/>
                <c:pt idx="0">
                  <c:v>Postotak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43,2%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A56-4129-9EAB-CBA190E7C5B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fld id="{18634D15-5D64-4C41-868E-E84871075C3F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A56-4129-9EAB-CBA190E7C5B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90C821C-211D-4C89-8988-3C5B8FAD4B4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A56-4129-9EAB-CBA190E7C5B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'[Podaci_anketa_Digitalna_konacno_za obradu_Varaždinska županija (2).xlsx]Mjesto stanovanja'!$B$4:$D$4</c:f>
              <c:strCache>
                <c:ptCount val="3"/>
                <c:pt idx="0">
                  <c:v>Urbano - gradsko</c:v>
                </c:pt>
                <c:pt idx="1">
                  <c:v>Urbano - prigradsko</c:v>
                </c:pt>
                <c:pt idx="2">
                  <c:v> Ruralno (seosko)</c:v>
                </c:pt>
              </c:strCache>
            </c:strRef>
          </c:cat>
          <c:val>
            <c:numRef>
              <c:f>'[Podaci_anketa_Digitalna_konacno_za obradu_Varaždinska županija (2).xlsx]Mjesto stanovanja'!$B$5:$D$5</c:f>
              <c:numCache>
                <c:formatCode>0.00</c:formatCode>
                <c:ptCount val="3"/>
                <c:pt idx="0">
                  <c:v>43.2</c:v>
                </c:pt>
                <c:pt idx="1">
                  <c:v>3.9</c:v>
                </c:pt>
                <c:pt idx="2">
                  <c:v>52.9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A56-4129-9EAB-CBA190E7C5B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-2081759040"/>
        <c:axId val="-2081756320"/>
      </c:barChart>
      <c:catAx>
        <c:axId val="-208175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1756320"/>
        <c:crosses val="autoZero"/>
        <c:auto val="1"/>
        <c:lblAlgn val="ctr"/>
        <c:lblOffset val="100"/>
        <c:noMultiLvlLbl val="0"/>
      </c:catAx>
      <c:valAx>
        <c:axId val="-2081756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1759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'[Podaci_anketa_Digitalna_konacno_za obradu_Varaždinska županija (2).xlsx]DIG_USL_14'!$A$5</c:f>
              <c:strCache>
                <c:ptCount val="1"/>
                <c:pt idx="0">
                  <c:v>Postotak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086-427D-8A8C-C39D89B1AAF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086-427D-8A8C-C39D89B1AAF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086-427D-8A8C-C39D89B1AAF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CFC5C69-7C72-42BE-AE02-1FE948ACB285}" type="CATEGORYNAME">
                      <a:rPr lang="en-US" sz="1500" dirty="0"/>
                      <a:pPr/>
                      <a:t>[CATEGORY NAME]</a:t>
                    </a:fld>
                    <a:r>
                      <a:rPr lang="en-US" sz="1500" baseline="0" dirty="0"/>
                      <a:t>
</a:t>
                    </a:r>
                    <a:fld id="{5343134E-1365-4B26-97CB-6030A9A1A506}" type="PERCENTAGE">
                      <a:rPr lang="en-US" sz="1500" baseline="0" dirty="0"/>
                      <a:pPr/>
                      <a:t>[PERCENTAGE]</a:t>
                    </a:fld>
                    <a:endParaRPr lang="en-US" sz="1500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086-427D-8A8C-C39D89B1AAF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2.1577022068536449E-2"/>
                  <c:y val="-4.2305433717573081E-2"/>
                </c:manualLayout>
              </c:layout>
              <c:tx>
                <c:rich>
                  <a:bodyPr/>
                  <a:lstStyle/>
                  <a:p>
                    <a:fld id="{C3222400-9DF4-4669-AB40-5D778A380E33}" type="CATEGORYNAME">
                      <a:rPr lang="en-US" sz="1500"/>
                      <a:pPr/>
                      <a:t>[CATEGORY NAME]</a:t>
                    </a:fld>
                    <a:r>
                      <a:rPr lang="en-US" sz="1500" baseline="0" dirty="0"/>
                      <a:t>
</a:t>
                    </a:r>
                    <a:fld id="{75374B3D-E3EB-43AB-9344-6A37DFD6096E}" type="PERCENTAGE">
                      <a:rPr lang="en-US" sz="1500" baseline="0"/>
                      <a:pPr/>
                      <a:t>[PERCENTAGE]</a:t>
                    </a:fld>
                    <a:endParaRPr lang="en-US" sz="1500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086-427D-8A8C-C39D89B1AAF5}"/>
                </c:ext>
                <c:ext xmlns:c15="http://schemas.microsoft.com/office/drawing/2012/chart" uri="{CE6537A1-D6FC-4f65-9D91-7224C49458BB}">
                  <c15:layout>
                    <c:manualLayout>
                      <c:w val="0.25175168891167032"/>
                      <c:h val="0.14569385151369646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7842676665266141"/>
                  <c:y val="3.0217062224377417E-3"/>
                </c:manualLayout>
              </c:layout>
              <c:tx>
                <c:rich>
                  <a:bodyPr/>
                  <a:lstStyle/>
                  <a:p>
                    <a:fld id="{0676942E-B6AB-42D7-9087-BE3FA0D13E1A}" type="CATEGORYNAME">
                      <a:rPr lang="en-US" sz="1500"/>
                      <a:pPr/>
                      <a:t>[CATEGORY NAME]</a:t>
                    </a:fld>
                    <a:r>
                      <a:rPr lang="en-US" sz="1500" baseline="0" dirty="0"/>
                      <a:t>
</a:t>
                    </a:r>
                    <a:fld id="{D7ED7820-0686-4461-9247-04A9C2E21105}" type="PERCENTAGE">
                      <a:rPr lang="en-US" sz="1500" baseline="0"/>
                      <a:pPr/>
                      <a:t>[PERCENTAGE]</a:t>
                    </a:fld>
                    <a:endParaRPr lang="en-US" sz="1500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086-427D-8A8C-C39D89B1AAF5}"/>
                </c:ext>
                <c:ext xmlns:c15="http://schemas.microsoft.com/office/drawing/2012/chart" uri="{CE6537A1-D6FC-4f65-9D91-7224C49458BB}">
                  <c15:layout>
                    <c:manualLayout>
                      <c:w val="0.21526086704629763"/>
                      <c:h val="0.15475932708949691"/>
                    </c:manualLayout>
                  </c15:layout>
                  <c15:dlblFieldTable/>
                  <c15:showDataLabelsRange val="0"/>
                </c:ext>
              </c:extLst>
            </c:dLbl>
            <c:spPr>
              <a:solidFill>
                <a:srgbClr val="E7E6E6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'[Podaci_anketa_Digitalna_konacno_za obradu_Varaždinska županija (2).xlsx]DIG_USL_14'!$B$4:$D$4</c:f>
              <c:strCache>
                <c:ptCount val="3"/>
                <c:pt idx="0">
                  <c:v>koristim</c:v>
                </c:pt>
                <c:pt idx="1">
                  <c:v>ne koristim</c:v>
                </c:pt>
                <c:pt idx="2">
                  <c:v>ne trebaju mi</c:v>
                </c:pt>
              </c:strCache>
            </c:strRef>
          </c:cat>
          <c:val>
            <c:numRef>
              <c:f>'[Podaci_anketa_Digitalna_konacno_za obradu_Varaždinska županija (2).xlsx]DIG_USL_14'!$B$5:$D$5</c:f>
              <c:numCache>
                <c:formatCode>0.00</c:formatCode>
                <c:ptCount val="3"/>
                <c:pt idx="0">
                  <c:v>25.5</c:v>
                </c:pt>
                <c:pt idx="1">
                  <c:v>69.599999999999994</c:v>
                </c:pt>
                <c:pt idx="2">
                  <c:v>4.9000000000000004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086-427D-8A8C-C39D89B1A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025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62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979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470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027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508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996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884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29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903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119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A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B7AA5-0EF1-4A33-B0C5-67A06B0BA48B}" type="datetimeFigureOut">
              <a:rPr lang="hr-HR" smtClean="0"/>
              <a:t>14.12.2022.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1B7F7-1A6A-4276-98FD-8BEBDE871C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297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chart" Target="../charts/chart2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9"/>
          <p:cNvSpPr/>
          <p:nvPr/>
        </p:nvSpPr>
        <p:spPr>
          <a:xfrm>
            <a:off x="0" y="1752064"/>
            <a:ext cx="12192000" cy="2123658"/>
          </a:xfrm>
          <a:prstGeom prst="rect">
            <a:avLst/>
          </a:prstGeom>
          <a:solidFill>
            <a:srgbClr val="1C304A"/>
          </a:solidFill>
        </p:spPr>
        <p:txBody>
          <a:bodyPr wrap="square">
            <a:spAutoFit/>
          </a:bodyPr>
          <a:lstStyle/>
          <a:p>
            <a:pPr algn="ctr"/>
            <a:r>
              <a:rPr lang="hr-HR" sz="3600" b="1" dirty="0">
                <a:solidFill>
                  <a:srgbClr val="F4EADE"/>
                </a:solidFill>
              </a:rPr>
              <a:t> </a:t>
            </a:r>
            <a:r>
              <a:rPr lang="hr-HR" sz="4400" b="1" dirty="0">
                <a:solidFill>
                  <a:srgbClr val="F4EADE"/>
                </a:solidFill>
              </a:rPr>
              <a:t>Istraživanje o digitalnoj </a:t>
            </a:r>
            <a:r>
              <a:rPr lang="hr-HR" sz="4400" b="1" dirty="0" err="1">
                <a:solidFill>
                  <a:srgbClr val="F4EADE"/>
                </a:solidFill>
              </a:rPr>
              <a:t>inkluziji</a:t>
            </a:r>
            <a:r>
              <a:rPr lang="hr-HR" sz="4400" b="1" dirty="0">
                <a:solidFill>
                  <a:srgbClr val="F4EADE"/>
                </a:solidFill>
              </a:rPr>
              <a:t> starijih osoba, osoba s invaliditetom, stanovnika otoka i ruralnih sredina – Varaždinska županija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4395880" y="5217910"/>
            <a:ext cx="340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>
                <a:solidFill>
                  <a:srgbClr val="1C304A"/>
                </a:solidFill>
              </a:rPr>
              <a:t>Varaždin, 14.12.2022. </a:t>
            </a:r>
          </a:p>
        </p:txBody>
      </p:sp>
      <p:sp>
        <p:nvSpPr>
          <p:cNvPr id="12" name="TekstniOkvir 11"/>
          <p:cNvSpPr txBox="1"/>
          <p:nvPr/>
        </p:nvSpPr>
        <p:spPr>
          <a:xfrm>
            <a:off x="3383755" y="5770262"/>
            <a:ext cx="2605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>
                <a:solidFill>
                  <a:srgbClr val="046B99"/>
                </a:solidFill>
              </a:rPr>
              <a:t>Radna skupina: </a:t>
            </a:r>
          </a:p>
          <a:p>
            <a:pPr algn="ctr"/>
            <a:r>
              <a:rPr lang="hr-HR" sz="2000" b="1" dirty="0">
                <a:solidFill>
                  <a:srgbClr val="046B99"/>
                </a:solidFill>
              </a:rPr>
              <a:t>Digitalno građanstvo</a:t>
            </a:r>
          </a:p>
        </p:txBody>
      </p:sp>
      <p:grpSp>
        <p:nvGrpSpPr>
          <p:cNvPr id="13" name="Group 9"/>
          <p:cNvGrpSpPr/>
          <p:nvPr/>
        </p:nvGrpSpPr>
        <p:grpSpPr>
          <a:xfrm>
            <a:off x="5755884" y="5653706"/>
            <a:ext cx="3633470" cy="1158241"/>
            <a:chOff x="0" y="0"/>
            <a:chExt cx="3634039" cy="1158742"/>
          </a:xfrm>
        </p:grpSpPr>
        <p:sp>
          <p:nvSpPr>
            <p:cNvPr id="14" name="Tekstni okvir 2"/>
            <p:cNvSpPr txBox="1">
              <a:spLocks noChangeArrowheads="1"/>
            </p:cNvSpPr>
            <p:nvPr/>
          </p:nvSpPr>
          <p:spPr bwMode="auto">
            <a:xfrm>
              <a:off x="0" y="839337"/>
              <a:ext cx="3455035" cy="319405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880360" algn="ctr"/>
                  <a:tab pos="5760720" algn="r"/>
                </a:tabLst>
              </a:pPr>
              <a:r>
                <a:rPr lang="pl-PL" sz="75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Projekt je sufinancirala Europska unija iz Europskog socijalnog fonda</a:t>
              </a:r>
              <a:r>
                <a:rPr lang="hr-HR" sz="75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hr-H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880360" algn="ctr"/>
                  <a:tab pos="5760720" algn="r"/>
                </a:tabLst>
              </a:pPr>
              <a:r>
                <a:rPr lang="hr-HR" sz="75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Sadržaj ovog teksta isključiva je odgovornost Telecentra.</a:t>
              </a:r>
              <a:endParaRPr lang="hr-H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Picture 7" descr="Graphical user interface, text, application&#10;&#10;Description automatically generate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341" b="30125"/>
            <a:stretch/>
          </p:blipFill>
          <p:spPr bwMode="auto">
            <a:xfrm>
              <a:off x="34119" y="0"/>
              <a:ext cx="2827655" cy="81026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6" name="Picture 8" descr="A picture containing text&#10;&#10;Description automatically generated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4269" y="116006"/>
              <a:ext cx="699770" cy="508635"/>
            </a:xfrm>
            <a:prstGeom prst="rect">
              <a:avLst/>
            </a:prstGeom>
          </p:spPr>
        </p:pic>
      </p:grpSp>
      <p:pic>
        <p:nvPicPr>
          <p:cNvPr id="17" name="image1.png" descr="A picture containing text&#10;&#10;Description automatically generated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53643" y="121389"/>
            <a:ext cx="4002474" cy="1389417"/>
          </a:xfrm>
          <a:prstGeom prst="rect">
            <a:avLst/>
          </a:prstGeom>
        </p:spPr>
      </p:pic>
      <p:sp>
        <p:nvSpPr>
          <p:cNvPr id="2" name="TekstniOkvir 1"/>
          <p:cNvSpPr txBox="1"/>
          <p:nvPr/>
        </p:nvSpPr>
        <p:spPr>
          <a:xfrm>
            <a:off x="1616364" y="4119935"/>
            <a:ext cx="839465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>
                <a:solidFill>
                  <a:srgbClr val="046B99"/>
                </a:solidFill>
              </a:rPr>
              <a:t>Okrugli stol na temu istraživanja o potrebama digitalne </a:t>
            </a:r>
            <a:r>
              <a:rPr lang="hr-HR" sz="2000" b="1" dirty="0" err="1">
                <a:solidFill>
                  <a:srgbClr val="046B99"/>
                </a:solidFill>
              </a:rPr>
              <a:t>inkluzije</a:t>
            </a:r>
            <a:r>
              <a:rPr lang="hr-HR" sz="2000" b="1" dirty="0">
                <a:solidFill>
                  <a:srgbClr val="046B99"/>
                </a:solidFill>
              </a:rPr>
              <a:t> starijih osoba, osoba s invaliditetom i stanovnika ruralnih sredina provedenog na području Varaždinske županije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8818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0982" y="519079"/>
            <a:ext cx="112748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Pristup i korištenje digitalnih </a:t>
            </a:r>
            <a:r>
              <a:rPr lang="hr-HR" sz="4800" b="1" dirty="0" smtClean="0">
                <a:solidFill>
                  <a:srgbClr val="046B99"/>
                </a:solidFill>
              </a:rPr>
              <a:t>sadržaja(2/7</a:t>
            </a:r>
            <a:r>
              <a:rPr lang="hr-HR" sz="4800" b="1" dirty="0">
                <a:solidFill>
                  <a:srgbClr val="046B99"/>
                </a:solidFill>
              </a:rPr>
              <a:t>)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90982" y="1734097"/>
            <a:ext cx="703827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hr-HR" sz="2400" b="1" dirty="0">
                <a:solidFill>
                  <a:srgbClr val="046B99"/>
                </a:solidFill>
              </a:rPr>
              <a:t>Razlozi korištenja digitalnih tehnologija i interneta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2456552" y="2434272"/>
            <a:ext cx="856275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68,7% ispitanika - </a:t>
            </a:r>
            <a:r>
              <a:rPr lang="hr-H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hr-HR" sz="2500" b="1" dirty="0">
                <a:solidFill>
                  <a:srgbClr val="046B99"/>
                </a:solidFill>
              </a:rPr>
              <a:t>bolja i jednostavnija komunikacija </a:t>
            </a:r>
            <a:r>
              <a:rPr lang="hr-H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obitelji prijateljima, rođacima…“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66,7% ispitanika </a:t>
            </a:r>
            <a:r>
              <a:rPr lang="hr-H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zbog</a:t>
            </a:r>
            <a:r>
              <a:rPr lang="hr-H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hr-HR" sz="2500" b="1" dirty="0">
                <a:solidFill>
                  <a:srgbClr val="046B99"/>
                </a:solidFill>
              </a:rPr>
              <a:t>bolje informiranosti </a:t>
            </a:r>
            <a:r>
              <a:rPr lang="hr-H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pristupa željenim informacijama o različitim temama“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33,3% ispitanika </a:t>
            </a:r>
            <a:r>
              <a:rPr lang="hr-H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zbog</a:t>
            </a:r>
            <a:r>
              <a:rPr lang="hr-H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hr-HR" sz="2500" b="1" dirty="0">
                <a:solidFill>
                  <a:srgbClr val="046B99"/>
                </a:solidFill>
              </a:rPr>
              <a:t>veće mogućnosti zabave i razonode </a:t>
            </a:r>
            <a:r>
              <a:rPr lang="hr-H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(slušanje muzike, gledanje videa, igranje igara…)“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500" b="1" dirty="0">
                <a:solidFill>
                  <a:srgbClr val="1C304A"/>
                </a:solidFill>
              </a:rPr>
              <a:t>37,3% ispitanika </a:t>
            </a:r>
            <a:r>
              <a:rPr lang="hr-HR" sz="2500" b="1" dirty="0">
                <a:solidFill>
                  <a:srgbClr val="046B99"/>
                </a:solidFill>
              </a:rPr>
              <a:t>zbog veće uključenosti u život zajednice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500" b="1" dirty="0">
                <a:latin typeface="Calibri" panose="020F0502020204030204" pitchFamily="34" charset="0"/>
                <a:cs typeface="Times New Roman" panose="02020603050405020304" pitchFamily="18" charset="0"/>
              </a:rPr>
              <a:t>Najveći </a:t>
            </a:r>
            <a:r>
              <a:rPr lang="hr-HR" sz="25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motivatori</a:t>
            </a:r>
            <a:r>
              <a:rPr lang="hr-HR" sz="25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500" dirty="0">
                <a:latin typeface="Calibri" panose="020F0502020204030204" pitchFamily="34" charset="0"/>
                <a:cs typeface="Times New Roman" panose="02020603050405020304" pitchFamily="18" charset="0"/>
              </a:rPr>
              <a:t>za korištenje digitalnih sadržaja su </a:t>
            </a:r>
            <a:r>
              <a:rPr lang="hr-HR" sz="2500" b="1" dirty="0">
                <a:solidFill>
                  <a:srgbClr val="046B99"/>
                </a:solidFill>
              </a:rPr>
              <a:t>članovi obitelji i rođaci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75" y="2649280"/>
            <a:ext cx="1167190" cy="116719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75" y="4261653"/>
            <a:ext cx="1282145" cy="128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36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425196" y="547989"/>
            <a:ext cx="114503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Pristup i korištenje digitalnih sadržaja </a:t>
            </a:r>
            <a:r>
              <a:rPr lang="hr-HR" sz="4800" b="1" dirty="0" smtClean="0">
                <a:solidFill>
                  <a:srgbClr val="046B99"/>
                </a:solidFill>
              </a:rPr>
              <a:t>(3/7</a:t>
            </a:r>
            <a:r>
              <a:rPr lang="hr-HR" sz="4800" b="1" dirty="0">
                <a:solidFill>
                  <a:srgbClr val="046B99"/>
                </a:solidFill>
              </a:rPr>
              <a:t>)</a:t>
            </a:r>
          </a:p>
        </p:txBody>
      </p:sp>
      <p:sp>
        <p:nvSpPr>
          <p:cNvPr id="5" name="Pravokutnik 4"/>
          <p:cNvSpPr/>
          <p:nvPr/>
        </p:nvSpPr>
        <p:spPr>
          <a:xfrm>
            <a:off x="425196" y="1529845"/>
            <a:ext cx="6112251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hr-HR" sz="2400" b="1" dirty="0">
                <a:solidFill>
                  <a:srgbClr val="046B99"/>
                </a:solidFill>
              </a:rPr>
              <a:t>Korištenja digitalnih tehnologija i interneta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2487611" y="2017351"/>
            <a:ext cx="90208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2400" b="1" dirty="0"/>
              <a:t>E</a:t>
            </a:r>
            <a:r>
              <a:rPr lang="hr-HR" sz="2400" b="1" dirty="0" smtClean="0"/>
              <a:t>lektronička pošta</a:t>
            </a:r>
            <a:endParaRPr lang="hr-HR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046B99"/>
                </a:solidFill>
              </a:rPr>
              <a:t>21,46</a:t>
            </a:r>
            <a:r>
              <a:rPr lang="hr-HR" sz="2400" dirty="0">
                <a:solidFill>
                  <a:srgbClr val="046B99"/>
                </a:solidFill>
              </a:rPr>
              <a:t>% </a:t>
            </a:r>
            <a:r>
              <a:rPr lang="hr-HR" sz="2400" dirty="0"/>
              <a:t>ispitanika ne koristi </a:t>
            </a:r>
            <a:r>
              <a:rPr lang="hr-HR" sz="2400" dirty="0" smtClean="0"/>
              <a:t>u </a:t>
            </a:r>
            <a:r>
              <a:rPr lang="hr-HR" sz="2400" dirty="0"/>
              <a:t>svrhu komunikacije, ponekad/često treba </a:t>
            </a:r>
            <a:r>
              <a:rPr lang="hr-HR" sz="2400" dirty="0">
                <a:solidFill>
                  <a:srgbClr val="046B99"/>
                </a:solidFill>
              </a:rPr>
              <a:t>u korištenju pomoć </a:t>
            </a:r>
            <a:r>
              <a:rPr lang="hr-HR" sz="2400" dirty="0"/>
              <a:t>više od </a:t>
            </a:r>
            <a:r>
              <a:rPr lang="hr-HR" sz="2400" dirty="0">
                <a:solidFill>
                  <a:srgbClr val="046B99"/>
                </a:solidFill>
              </a:rPr>
              <a:t>39% ispitanika</a:t>
            </a:r>
          </a:p>
          <a:p>
            <a:pPr algn="just"/>
            <a:r>
              <a:rPr lang="hr-HR" sz="2400" b="1" dirty="0"/>
              <a:t>P</a:t>
            </a:r>
            <a:r>
              <a:rPr lang="hr-HR" sz="2400" b="1" dirty="0" smtClean="0"/>
              <a:t>ovezivanje </a:t>
            </a:r>
            <a:r>
              <a:rPr lang="hr-HR" sz="2400" b="1" dirty="0"/>
              <a:t>putem društvenih  mreža </a:t>
            </a:r>
            <a:r>
              <a:rPr lang="hr-HR" sz="2400" b="1" dirty="0" smtClean="0"/>
              <a:t>(Facebook</a:t>
            </a:r>
            <a:r>
              <a:rPr lang="hr-HR" sz="2400" b="1" dirty="0"/>
              <a:t>, Twitter, </a:t>
            </a:r>
            <a:r>
              <a:rPr lang="hr-HR" sz="2400" b="1" dirty="0" err="1" smtClean="0"/>
              <a:t>Instagram</a:t>
            </a:r>
            <a:r>
              <a:rPr lang="hr-HR" sz="2400" b="1" dirty="0" smtClean="0"/>
              <a:t>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046B99"/>
                </a:solidFill>
              </a:rPr>
              <a:t>ne </a:t>
            </a:r>
            <a:r>
              <a:rPr lang="hr-HR" sz="2400" dirty="0">
                <a:solidFill>
                  <a:srgbClr val="046B99"/>
                </a:solidFill>
              </a:rPr>
              <a:t>koristi 37,3</a:t>
            </a:r>
            <a:r>
              <a:rPr lang="hr-HR" sz="2400" dirty="0" smtClean="0">
                <a:solidFill>
                  <a:srgbClr val="046B99"/>
                </a:solidFill>
              </a:rPr>
              <a:t>%, </a:t>
            </a:r>
            <a:r>
              <a:rPr lang="hr-HR" sz="2400" dirty="0"/>
              <a:t>pomoć pri korištenju ponekad/često treba </a:t>
            </a:r>
            <a:r>
              <a:rPr lang="hr-HR" sz="2400" dirty="0">
                <a:solidFill>
                  <a:srgbClr val="046B99"/>
                </a:solidFill>
              </a:rPr>
              <a:t>više od 29% ispitanika</a:t>
            </a:r>
            <a:r>
              <a:rPr lang="hr-HR" sz="2400" dirty="0"/>
              <a:t>, a samostalno koristi/pomaže drugima u korištenju </a:t>
            </a:r>
            <a:r>
              <a:rPr lang="hr-HR" sz="2400" dirty="0">
                <a:solidFill>
                  <a:srgbClr val="046B99"/>
                </a:solidFill>
              </a:rPr>
              <a:t>33,3% </a:t>
            </a:r>
            <a:r>
              <a:rPr lang="hr-HR" sz="2400" dirty="0"/>
              <a:t>ispitanika</a:t>
            </a:r>
          </a:p>
          <a:p>
            <a:pPr algn="just"/>
            <a:r>
              <a:rPr lang="hr-HR" sz="2400" b="1" dirty="0"/>
              <a:t>Korištenje specijaliziranih programa za komunikaciju putem </a:t>
            </a:r>
            <a:r>
              <a:rPr lang="hr-HR" sz="2400" b="1" dirty="0" smtClean="0"/>
              <a:t>interneta </a:t>
            </a:r>
            <a:r>
              <a:rPr lang="hr-HR" sz="2400" b="1" dirty="0"/>
              <a:t>(npr. Skype, </a:t>
            </a:r>
            <a:r>
              <a:rPr lang="hr-HR" sz="2400" b="1" dirty="0" err="1"/>
              <a:t>WhatsApp</a:t>
            </a:r>
            <a:r>
              <a:rPr lang="hr-HR" sz="2400" b="1" dirty="0"/>
              <a:t>, </a:t>
            </a:r>
            <a:r>
              <a:rPr lang="hr-HR" sz="2400" b="1" dirty="0" err="1"/>
              <a:t>Viber</a:t>
            </a:r>
            <a:r>
              <a:rPr lang="hr-HR" sz="2400" b="1" dirty="0"/>
              <a:t>…)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400" dirty="0" smtClean="0"/>
              <a:t>31,4</a:t>
            </a:r>
            <a:r>
              <a:rPr lang="hr-HR" sz="2400" dirty="0"/>
              <a:t>% ne koristi, </a:t>
            </a:r>
            <a:r>
              <a:rPr lang="hr-HR" sz="2400" dirty="0">
                <a:solidFill>
                  <a:srgbClr val="046B99"/>
                </a:solidFill>
              </a:rPr>
              <a:t>31,5%  treba pomoć pri korištenju ponekad/često,</a:t>
            </a:r>
            <a:r>
              <a:rPr lang="hr-HR" sz="2400" dirty="0"/>
              <a:t> 37,1% koristi samostalno/pomaže drugima u korištenju</a:t>
            </a:r>
            <a:r>
              <a:rPr lang="hr-HR" sz="2400" b="1" dirty="0">
                <a:solidFill>
                  <a:srgbClr val="046B99"/>
                </a:solidFill>
              </a:rPr>
              <a:t/>
            </a:r>
            <a:br>
              <a:rPr lang="hr-HR" sz="2400" b="1" dirty="0">
                <a:solidFill>
                  <a:srgbClr val="046B99"/>
                </a:solidFill>
              </a:rPr>
            </a:br>
            <a:endParaRPr lang="hr-HR" sz="2400" b="1" dirty="0">
              <a:solidFill>
                <a:srgbClr val="046B99"/>
              </a:solidFill>
            </a:endParaRP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781" y="2424621"/>
            <a:ext cx="1230986" cy="1230986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69" y="4491876"/>
            <a:ext cx="1391498" cy="139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825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425196" y="547989"/>
            <a:ext cx="114503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Pristup i korištenje digitalnih sadržaja </a:t>
            </a:r>
            <a:r>
              <a:rPr lang="hr-HR" sz="4800" b="1" dirty="0" smtClean="0">
                <a:solidFill>
                  <a:srgbClr val="046B99"/>
                </a:solidFill>
              </a:rPr>
              <a:t>(4/7</a:t>
            </a:r>
            <a:r>
              <a:rPr lang="hr-HR" sz="4800" b="1" dirty="0">
                <a:solidFill>
                  <a:srgbClr val="046B99"/>
                </a:solidFill>
              </a:rPr>
              <a:t>)</a:t>
            </a:r>
          </a:p>
        </p:txBody>
      </p:sp>
      <p:sp>
        <p:nvSpPr>
          <p:cNvPr id="5" name="Pravokutnik 4"/>
          <p:cNvSpPr/>
          <p:nvPr/>
        </p:nvSpPr>
        <p:spPr>
          <a:xfrm>
            <a:off x="566041" y="1413335"/>
            <a:ext cx="4240648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hr-HR" sz="2400" b="1" dirty="0">
                <a:solidFill>
                  <a:srgbClr val="046B99"/>
                </a:solidFill>
              </a:rPr>
              <a:t>Korištenja digitalnih usluga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2332720" y="2064094"/>
            <a:ext cx="936651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2200" b="1" dirty="0"/>
              <a:t>U</a:t>
            </a:r>
            <a:r>
              <a:rPr lang="hr-HR" sz="2200" b="1" dirty="0" smtClean="0"/>
              <a:t>sluge </a:t>
            </a:r>
            <a:r>
              <a:rPr lang="hr-HR" sz="2200" b="1" dirty="0"/>
              <a:t>e-Građani </a:t>
            </a:r>
            <a:endParaRPr lang="hr-HR" sz="22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2200" b="1" dirty="0" smtClean="0">
                <a:solidFill>
                  <a:srgbClr val="046B99"/>
                </a:solidFill>
              </a:rPr>
              <a:t>ne </a:t>
            </a:r>
            <a:r>
              <a:rPr lang="hr-HR" sz="2200" b="1" dirty="0">
                <a:solidFill>
                  <a:srgbClr val="046B99"/>
                </a:solidFill>
              </a:rPr>
              <a:t>koristi 56,9%, </a:t>
            </a:r>
            <a:r>
              <a:rPr lang="hr-HR" sz="2200" dirty="0"/>
              <a:t>pomoć pri korištenju ponekad/često treba </a:t>
            </a:r>
            <a:r>
              <a:rPr lang="hr-HR" sz="2200" dirty="0">
                <a:solidFill>
                  <a:srgbClr val="046B99"/>
                </a:solidFill>
              </a:rPr>
              <a:t>više od 16% ispitanika</a:t>
            </a:r>
            <a:r>
              <a:rPr lang="hr-HR" sz="2200" dirty="0"/>
              <a:t>, a samostalno koristi/pomaže drugima u korištenju nešto više od </a:t>
            </a:r>
            <a:r>
              <a:rPr lang="hr-HR" sz="2200" dirty="0">
                <a:solidFill>
                  <a:srgbClr val="046B99"/>
                </a:solidFill>
              </a:rPr>
              <a:t>26% </a:t>
            </a:r>
            <a:r>
              <a:rPr lang="hr-HR" sz="2200" dirty="0"/>
              <a:t>ispitanika</a:t>
            </a:r>
          </a:p>
          <a:p>
            <a:r>
              <a:rPr lang="hr-HR" sz="2200" b="1" dirty="0"/>
              <a:t>K</a:t>
            </a:r>
            <a:r>
              <a:rPr lang="hr-HR" sz="2200" b="1" dirty="0" smtClean="0"/>
              <a:t>upovanje </a:t>
            </a:r>
            <a:r>
              <a:rPr lang="hr-HR" sz="2200" b="1" dirty="0"/>
              <a:t>putem interneta </a:t>
            </a:r>
            <a:endParaRPr lang="hr-HR" sz="22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b="1" dirty="0" smtClean="0">
                <a:solidFill>
                  <a:srgbClr val="046B99"/>
                </a:solidFill>
              </a:rPr>
              <a:t>57,8,9</a:t>
            </a:r>
            <a:r>
              <a:rPr lang="hr-HR" sz="2200" b="1" dirty="0">
                <a:solidFill>
                  <a:srgbClr val="046B99"/>
                </a:solidFill>
              </a:rPr>
              <a:t>% ne koristi</a:t>
            </a:r>
            <a:r>
              <a:rPr lang="hr-HR" sz="2200" dirty="0"/>
              <a:t>, </a:t>
            </a:r>
            <a:r>
              <a:rPr lang="hr-HR" sz="2200" dirty="0">
                <a:solidFill>
                  <a:srgbClr val="046B99"/>
                </a:solidFill>
              </a:rPr>
              <a:t>13,7</a:t>
            </a:r>
            <a:r>
              <a:rPr lang="hr-HR" sz="2200" dirty="0"/>
              <a:t>%  treba pomoć pri korištenju ponekad/često, </a:t>
            </a:r>
            <a:r>
              <a:rPr lang="hr-HR" sz="2200" dirty="0">
                <a:solidFill>
                  <a:srgbClr val="046B99"/>
                </a:solidFill>
              </a:rPr>
              <a:t>28,5%</a:t>
            </a:r>
            <a:r>
              <a:rPr lang="hr-HR" sz="2200" dirty="0"/>
              <a:t> koristi samostalno/pomaže drugima u korištenju</a:t>
            </a:r>
          </a:p>
          <a:p>
            <a:r>
              <a:rPr lang="hr-HR" sz="2200" b="1" dirty="0"/>
              <a:t>Plaćanje računa, Internet bankarstvo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rgbClr val="046B99"/>
                </a:solidFill>
              </a:rPr>
              <a:t>54,9% ispitanika</a:t>
            </a:r>
            <a:r>
              <a:rPr lang="hr-HR" sz="2200" b="1" dirty="0" smtClean="0"/>
              <a:t> </a:t>
            </a:r>
            <a:r>
              <a:rPr lang="hr-HR" sz="2200" b="1" dirty="0">
                <a:solidFill>
                  <a:srgbClr val="046B99"/>
                </a:solidFill>
              </a:rPr>
              <a:t>ne koristi, </a:t>
            </a:r>
            <a:r>
              <a:rPr lang="hr-HR" sz="2200" dirty="0"/>
              <a:t>u korištenju treba pomoć </a:t>
            </a:r>
            <a:r>
              <a:rPr lang="hr-HR" sz="2200" dirty="0">
                <a:solidFill>
                  <a:srgbClr val="046B99"/>
                </a:solidFill>
              </a:rPr>
              <a:t>više od 13% ispitanika</a:t>
            </a:r>
          </a:p>
          <a:p>
            <a:r>
              <a:rPr lang="hr-HR" sz="2200" b="1" dirty="0"/>
              <a:t>Mobilno bankarstvo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200" b="1" dirty="0" smtClean="0">
                <a:solidFill>
                  <a:srgbClr val="046B99"/>
                </a:solidFill>
              </a:rPr>
              <a:t>58,8</a:t>
            </a:r>
            <a:r>
              <a:rPr lang="hr-HR" sz="2200" b="1" dirty="0">
                <a:solidFill>
                  <a:srgbClr val="046B99"/>
                </a:solidFill>
              </a:rPr>
              <a:t>% ispitanika ne koristi, </a:t>
            </a:r>
            <a:r>
              <a:rPr lang="hr-HR" sz="2200" dirty="0"/>
              <a:t>potpuno samostalno koristi/pomaže drugima nešto više od 28% ispitanika, treba pomoć pri korištenju ponekad/često 12,7% ispitanika</a:t>
            </a:r>
            <a:r>
              <a:rPr lang="hr-HR" sz="2400" b="1" dirty="0">
                <a:solidFill>
                  <a:srgbClr val="046B99"/>
                </a:solidFill>
              </a:rPr>
              <a:t/>
            </a:r>
            <a:br>
              <a:rPr lang="hr-HR" sz="2400" b="1" dirty="0">
                <a:solidFill>
                  <a:srgbClr val="046B99"/>
                </a:solidFill>
              </a:rPr>
            </a:br>
            <a:endParaRPr lang="hr-HR" sz="2400" b="1" dirty="0">
              <a:solidFill>
                <a:srgbClr val="046B99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86" y="3346553"/>
            <a:ext cx="1659015" cy="1659015"/>
          </a:xfrm>
          <a:prstGeom prst="rect">
            <a:avLst/>
          </a:prstGeom>
        </p:spPr>
      </p:pic>
      <p:pic>
        <p:nvPicPr>
          <p:cNvPr id="9" name="Slika 8"/>
          <p:cNvPicPr/>
          <p:nvPr/>
        </p:nvPicPr>
        <p:blipFill rotWithShape="1">
          <a:blip r:embed="rId3"/>
          <a:srcRect l="-266" t="9468" r="80031" b="82724"/>
          <a:stretch/>
        </p:blipFill>
        <p:spPr bwMode="auto">
          <a:xfrm>
            <a:off x="523464" y="2330762"/>
            <a:ext cx="1669983" cy="5858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31572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94268" y="404611"/>
            <a:ext cx="115712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Stjecanje vještina korištenja digitalnih </a:t>
            </a:r>
            <a:r>
              <a:rPr lang="hr-HR" sz="4800" b="1" dirty="0" smtClean="0">
                <a:solidFill>
                  <a:srgbClr val="046B99"/>
                </a:solidFill>
              </a:rPr>
              <a:t>tehnologija(5/7</a:t>
            </a:r>
            <a:r>
              <a:rPr lang="hr-HR" sz="4800" b="1" dirty="0">
                <a:solidFill>
                  <a:srgbClr val="046B99"/>
                </a:solidFill>
              </a:rPr>
              <a:t>)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424121" y="2010621"/>
            <a:ext cx="901049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rgbClr val="046B99"/>
                </a:solidFill>
              </a:rPr>
              <a:t>69,6% je potrebne vještine steklo samostalno kod kuće</a:t>
            </a:r>
            <a:r>
              <a:rPr lang="hr-HR" sz="2400" b="1" dirty="0"/>
              <a:t>, a </a:t>
            </a:r>
            <a:r>
              <a:rPr lang="hr-HR" sz="2400" b="1" dirty="0">
                <a:solidFill>
                  <a:srgbClr val="046B99"/>
                </a:solidFill>
              </a:rPr>
              <a:t>35,3%</a:t>
            </a:r>
            <a:r>
              <a:rPr lang="hr-HR" sz="2400" dirty="0"/>
              <a:t> </a:t>
            </a:r>
            <a:r>
              <a:rPr lang="pl-PL" sz="2400" b="1" dirty="0"/>
              <a:t>na poslu samostalno ili uz pomoć kolega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rgbClr val="046B99"/>
                </a:solidFill>
              </a:rPr>
              <a:t>8,8%</a:t>
            </a:r>
            <a:r>
              <a:rPr lang="pl-PL" sz="2400" b="1" dirty="0"/>
              <a:t> preko organiziranog/ih tečajeva plaćenih od strane državnih institucija</a:t>
            </a:r>
            <a:endParaRPr lang="hr-H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rgbClr val="046B99"/>
                </a:solidFill>
              </a:rPr>
              <a:t>4,9% na edukacijama u knjižnicama/otvorenim učilištima</a:t>
            </a:r>
            <a:r>
              <a:rPr lang="hr-HR" sz="2400" b="1" dirty="0"/>
              <a:t>/udrugama/centrima tehničke kulture i sl.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400" b="1" dirty="0"/>
              <a:t>14,7% ne </a:t>
            </a:r>
            <a:r>
              <a:rPr lang="hr-HR" sz="2400" b="1" dirty="0" smtClean="0"/>
              <a:t>posjeduje </a:t>
            </a:r>
            <a:r>
              <a:rPr lang="hr-HR" sz="2400" b="1" dirty="0"/>
              <a:t>vještine potrebne za korištenje digitalnih tehnologija</a:t>
            </a:r>
          </a:p>
          <a:p>
            <a:pPr>
              <a:lnSpc>
                <a:spcPct val="150000"/>
              </a:lnSpc>
            </a:pPr>
            <a:endParaRPr lang="hr-HR" sz="2200" dirty="0"/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6" y="2179187"/>
            <a:ext cx="1391498" cy="1391498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81" y="3775601"/>
            <a:ext cx="1492772" cy="149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7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529205" y="532202"/>
            <a:ext cx="11090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Pristup i korištenje digitalnih sadržaja (6/7)</a:t>
            </a:r>
          </a:p>
        </p:txBody>
      </p:sp>
      <p:sp>
        <p:nvSpPr>
          <p:cNvPr id="5" name="Pravokutnik 4"/>
          <p:cNvSpPr/>
          <p:nvPr/>
        </p:nvSpPr>
        <p:spPr>
          <a:xfrm>
            <a:off x="0" y="2569206"/>
            <a:ext cx="880830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hr-HR" sz="2400" b="1" dirty="0">
                <a:solidFill>
                  <a:srgbClr val="046B99"/>
                </a:solidFill>
              </a:rPr>
              <a:t>Kako</a:t>
            </a:r>
            <a:r>
              <a:rPr lang="hr-HR" sz="2400" b="1" dirty="0">
                <a:solidFill>
                  <a:srgbClr val="2E74B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>
                <a:solidFill>
                  <a:srgbClr val="046B99"/>
                </a:solidFill>
              </a:rPr>
              <a:t>unaprijediti znanja i vještine korištenja digitalnih sadržaja?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2327564" y="3056712"/>
            <a:ext cx="986443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300" dirty="0" smtClean="0"/>
              <a:t>sudjelovanjem </a:t>
            </a:r>
            <a:r>
              <a:rPr lang="hr-HR" sz="2300" dirty="0"/>
              <a:t>u programima učenja na internetu (</a:t>
            </a:r>
            <a:r>
              <a:rPr lang="hr-HR" sz="2300" dirty="0" err="1"/>
              <a:t>webinari</a:t>
            </a:r>
            <a:r>
              <a:rPr lang="hr-HR" sz="2300" dirty="0"/>
              <a:t>, masovni online tečajevi…) - </a:t>
            </a:r>
            <a:r>
              <a:rPr lang="hr-HR" sz="2300" b="1" dirty="0">
                <a:solidFill>
                  <a:srgbClr val="046B99"/>
                </a:solidFill>
              </a:rPr>
              <a:t>10,8% </a:t>
            </a:r>
            <a:r>
              <a:rPr lang="hr-HR" sz="2300" b="1" dirty="0" smtClean="0">
                <a:solidFill>
                  <a:srgbClr val="046B99"/>
                </a:solidFill>
              </a:rPr>
              <a:t>korisnika</a:t>
            </a:r>
            <a:endParaRPr lang="hr-HR" sz="2300" b="1" dirty="0">
              <a:solidFill>
                <a:srgbClr val="046B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 smtClean="0"/>
              <a:t>sudjelovanjem </a:t>
            </a:r>
            <a:r>
              <a:rPr lang="pl-PL" sz="2300" dirty="0"/>
              <a:t>na klasičnim radionicama licem u </a:t>
            </a:r>
            <a:r>
              <a:rPr lang="pl-PL" sz="2300" dirty="0" smtClean="0"/>
              <a:t>lice - </a:t>
            </a:r>
            <a:r>
              <a:rPr lang="hr-HR" sz="2300" b="1" dirty="0">
                <a:solidFill>
                  <a:srgbClr val="046B99"/>
                </a:solidFill>
              </a:rPr>
              <a:t>48%  korisnika</a:t>
            </a:r>
            <a:endParaRPr lang="pl-PL" sz="2300" b="1" dirty="0">
              <a:solidFill>
                <a:srgbClr val="046B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300" dirty="0" smtClean="0"/>
              <a:t>samostalnim </a:t>
            </a:r>
            <a:r>
              <a:rPr lang="hr-HR" sz="2300" dirty="0"/>
              <a:t>učenjem iz elektroničkih knjiga, priručnika i videa dostupnih na </a:t>
            </a:r>
            <a:r>
              <a:rPr lang="hr-HR" sz="2300" dirty="0" smtClean="0"/>
              <a:t>internetu - </a:t>
            </a:r>
            <a:r>
              <a:rPr lang="hr-HR" sz="2300" b="1" dirty="0">
                <a:solidFill>
                  <a:srgbClr val="046B99"/>
                </a:solidFill>
              </a:rPr>
              <a:t>8,8%  korisnika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300" dirty="0" smtClean="0"/>
              <a:t>u </a:t>
            </a:r>
            <a:r>
              <a:rPr lang="hr-HR" sz="2300" dirty="0"/>
              <a:t>kombinaciji sudjelovanjem na klasičnim radionicama licem u lice i u programima učenja na internetu (</a:t>
            </a:r>
            <a:r>
              <a:rPr lang="hr-HR" sz="2300" dirty="0" err="1"/>
              <a:t>webinari</a:t>
            </a:r>
            <a:r>
              <a:rPr lang="hr-HR" sz="2300" dirty="0"/>
              <a:t>, masovni online tečajevi</a:t>
            </a:r>
            <a:r>
              <a:rPr lang="hr-HR" sz="2300" dirty="0" smtClean="0"/>
              <a:t>…) - </a:t>
            </a:r>
            <a:r>
              <a:rPr lang="hr-HR" sz="2300" b="1" dirty="0">
                <a:solidFill>
                  <a:srgbClr val="046B99"/>
                </a:solidFill>
              </a:rPr>
              <a:t>13,7%  korisnika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300" dirty="0"/>
              <a:t>ne želim steći / ne trebam unaprijediti digitalna znanja i sposobnosti svega </a:t>
            </a:r>
            <a:r>
              <a:rPr lang="hr-HR" sz="2300" b="1" dirty="0">
                <a:solidFill>
                  <a:srgbClr val="046B99"/>
                </a:solidFill>
              </a:rPr>
              <a:t>18,6% ispitanika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29205" y="1528595"/>
            <a:ext cx="10699531" cy="8309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hr-HR" sz="2400" b="1" dirty="0">
                <a:solidFill>
                  <a:srgbClr val="046B99"/>
                </a:solidFill>
              </a:rPr>
              <a:t>„Nemam dovoljno znanja i vještina za korištenje digitalnih tehnologija i Interneta” 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hr-HR" sz="2400" b="1" dirty="0">
                <a:solidFill>
                  <a:srgbClr val="1C304A"/>
                </a:solidFill>
              </a:rPr>
              <a:t>izjasnilo se 42,2% ispitanika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59" y="4306937"/>
            <a:ext cx="1438407" cy="143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6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529205" y="532202"/>
            <a:ext cx="11090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Pristup i korištenje digitalnih sadržaja (7/7)</a:t>
            </a:r>
          </a:p>
        </p:txBody>
      </p:sp>
      <p:sp>
        <p:nvSpPr>
          <p:cNvPr id="5" name="Pravokutnik 4"/>
          <p:cNvSpPr/>
          <p:nvPr/>
        </p:nvSpPr>
        <p:spPr>
          <a:xfrm>
            <a:off x="0" y="2356970"/>
            <a:ext cx="6839758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hr-HR" sz="2400" b="1" dirty="0">
                <a:solidFill>
                  <a:srgbClr val="046B99"/>
                </a:solidFill>
              </a:rPr>
              <a:t>Znanja i vještine korištenja digitalnih tehnologija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1950588" y="2925863"/>
            <a:ext cx="997355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pretraživanje informacija na internetu </a:t>
            </a:r>
            <a:r>
              <a:rPr lang="hr-HR" sz="2400" dirty="0" smtClean="0"/>
              <a:t>- </a:t>
            </a:r>
            <a:r>
              <a:rPr lang="hr-HR" sz="2400" b="1" dirty="0" smtClean="0">
                <a:solidFill>
                  <a:srgbClr val="046B99"/>
                </a:solidFill>
              </a:rPr>
              <a:t>57,9</a:t>
            </a:r>
            <a:r>
              <a:rPr lang="hr-HR" sz="2400" b="1" dirty="0">
                <a:solidFill>
                  <a:srgbClr val="046B99"/>
                </a:solidFill>
              </a:rPr>
              <a:t>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 smtClean="0"/>
              <a:t>razmjenjivanje </a:t>
            </a:r>
            <a:r>
              <a:rPr lang="pl-PL" sz="2400" dirty="0"/>
              <a:t>elektroničke pošte na </a:t>
            </a:r>
            <a:r>
              <a:rPr lang="pl-PL" sz="2400" dirty="0" smtClean="0"/>
              <a:t>internetu – </a:t>
            </a:r>
            <a:r>
              <a:rPr lang="pl-PL" sz="2400" b="1" dirty="0">
                <a:solidFill>
                  <a:srgbClr val="046B99"/>
                </a:solidFill>
              </a:rPr>
              <a:t>50 %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/>
              <a:t>korištenje </a:t>
            </a:r>
            <a:r>
              <a:rPr lang="hr-HR" sz="2400" dirty="0"/>
              <a:t>društvenih </a:t>
            </a:r>
            <a:r>
              <a:rPr lang="hr-HR" sz="2400" dirty="0" smtClean="0"/>
              <a:t>mreža - </a:t>
            </a:r>
            <a:r>
              <a:rPr lang="hr-HR" sz="2400" b="1" dirty="0">
                <a:solidFill>
                  <a:srgbClr val="046B99"/>
                </a:solidFill>
              </a:rPr>
              <a:t>54,9%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/>
              <a:t>korištenje </a:t>
            </a:r>
            <a:r>
              <a:rPr lang="hr-HR" sz="2400" dirty="0"/>
              <a:t>mobilnih aplikacija za razmjenu poruka, fotografija i </a:t>
            </a:r>
            <a:r>
              <a:rPr lang="hr-HR" sz="2400" dirty="0" smtClean="0"/>
              <a:t>videozapisa - </a:t>
            </a:r>
            <a:r>
              <a:rPr lang="hr-HR" sz="2400" b="1" dirty="0">
                <a:solidFill>
                  <a:srgbClr val="046B99"/>
                </a:solidFill>
              </a:rPr>
              <a:t>48,1%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korištenje mobilnih aplikacija za čitanje knjiga </a:t>
            </a:r>
            <a:r>
              <a:rPr lang="hr-HR" sz="2400" b="1" dirty="0">
                <a:solidFill>
                  <a:srgbClr val="046B99"/>
                </a:solidFill>
              </a:rPr>
              <a:t>56,9%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korištenje usluge e-građani </a:t>
            </a:r>
            <a:r>
              <a:rPr lang="hr-HR" sz="2400" b="1" dirty="0">
                <a:solidFill>
                  <a:srgbClr val="046B99"/>
                </a:solidFill>
              </a:rPr>
              <a:t>56,3%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kupovanje putem interneta </a:t>
            </a:r>
            <a:r>
              <a:rPr lang="hr-HR" sz="2400" b="1" dirty="0">
                <a:solidFill>
                  <a:srgbClr val="046B99"/>
                </a:solidFill>
              </a:rPr>
              <a:t>39,2%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plaćanje računa putem interneta </a:t>
            </a:r>
            <a:r>
              <a:rPr lang="hr-HR" sz="2400" b="1" dirty="0">
                <a:solidFill>
                  <a:srgbClr val="046B99"/>
                </a:solidFill>
              </a:rPr>
              <a:t>37,2% ispitanika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>
              <a:solidFill>
                <a:srgbClr val="046B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>
              <a:solidFill>
                <a:srgbClr val="046B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>
              <a:solidFill>
                <a:srgbClr val="046B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b="1" dirty="0">
              <a:solidFill>
                <a:srgbClr val="046B99"/>
              </a:solidFill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5" y="3838247"/>
            <a:ext cx="1405177" cy="1405177"/>
          </a:xfrm>
          <a:prstGeom prst="rect">
            <a:avLst/>
          </a:prstGeom>
        </p:spPr>
      </p:pic>
      <p:sp>
        <p:nvSpPr>
          <p:cNvPr id="6" name="Pravokutnik 5"/>
          <p:cNvSpPr/>
          <p:nvPr/>
        </p:nvSpPr>
        <p:spPr>
          <a:xfrm>
            <a:off x="644910" y="1444586"/>
            <a:ext cx="1090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hr-HR" sz="2400" b="1" dirty="0"/>
              <a:t>„Označite koja biste znanja i sposobnosti korištenja informacijskih i komunikacijskih 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hr-HR" sz="2400" b="1" dirty="0"/>
              <a:t>tehnologija željeli steći, unaprijediti”</a:t>
            </a:r>
          </a:p>
        </p:txBody>
      </p:sp>
    </p:spTree>
    <p:extLst>
      <p:ext uri="{BB962C8B-B14F-4D97-AF65-F5344CB8AC3E}">
        <p14:creationId xmlns:p14="http://schemas.microsoft.com/office/powerpoint/2010/main" val="2430250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utnik 5"/>
          <p:cNvSpPr/>
          <p:nvPr/>
        </p:nvSpPr>
        <p:spPr>
          <a:xfrm>
            <a:off x="231492" y="460416"/>
            <a:ext cx="84137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Korištenje javnih e-usluga </a:t>
            </a:r>
          </a:p>
        </p:txBody>
      </p:sp>
      <p:sp>
        <p:nvSpPr>
          <p:cNvPr id="8" name="Pravokutnik 7"/>
          <p:cNvSpPr/>
          <p:nvPr/>
        </p:nvSpPr>
        <p:spPr>
          <a:xfrm>
            <a:off x="580437" y="1451371"/>
            <a:ext cx="55462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>
                <a:solidFill>
                  <a:srgbClr val="046B99"/>
                </a:solidFill>
              </a:rPr>
              <a:t>Koristite li digitalne javne usluge? (N=102)</a:t>
            </a:r>
          </a:p>
        </p:txBody>
      </p:sp>
      <p:sp>
        <p:nvSpPr>
          <p:cNvPr id="9" name="Pravokutnik 8"/>
          <p:cNvSpPr/>
          <p:nvPr/>
        </p:nvSpPr>
        <p:spPr>
          <a:xfrm>
            <a:off x="6988810" y="1645356"/>
            <a:ext cx="5229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Razlozi</a:t>
            </a:r>
            <a:r>
              <a:rPr lang="en-US" sz="2400" b="1" dirty="0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nekorištenja</a:t>
            </a:r>
            <a:r>
              <a:rPr lang="en-US" sz="2400" b="1" dirty="0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javnih</a:t>
            </a:r>
            <a:r>
              <a:rPr lang="en-US" sz="2400" b="1" dirty="0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b="1" dirty="0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</a:t>
            </a:r>
            <a:r>
              <a:rPr lang="en-US" sz="2400" b="1" dirty="0" err="1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usluga</a:t>
            </a:r>
            <a:r>
              <a:rPr lang="hr-HR" sz="2400" b="1" dirty="0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r-HR" sz="2400" b="1" dirty="0" smtClean="0">
                <a:solidFill>
                  <a:srgbClr val="046B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N=102)</a:t>
            </a:r>
            <a:endParaRPr lang="hr-HR" sz="2400" b="1" dirty="0">
              <a:solidFill>
                <a:srgbClr val="046B99"/>
              </a:solidFill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7161029" y="2506455"/>
            <a:ext cx="46615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rgbClr val="1C304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43,14% nema dovoljno znanja i vještina </a:t>
            </a: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kako koristiti uslugu, </a:t>
            </a:r>
            <a:r>
              <a:rPr lang="hr-H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prekomplicirano</a:t>
            </a: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 je</a:t>
            </a:r>
            <a:endParaRPr lang="hr-HR" sz="2000" dirty="0"/>
          </a:p>
        </p:txBody>
      </p:sp>
      <p:sp>
        <p:nvSpPr>
          <p:cNvPr id="11" name="Pravokutnik 10"/>
          <p:cNvSpPr/>
          <p:nvPr/>
        </p:nvSpPr>
        <p:spPr>
          <a:xfrm>
            <a:off x="7161030" y="5511568"/>
            <a:ext cx="45186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b="1" dirty="0"/>
              <a:t>11,76% ne želi </a:t>
            </a:r>
            <a:r>
              <a:rPr lang="hr-HR" sz="2000" dirty="0"/>
              <a:t>koristiti javne e-usluge putem interneta zbog straha od </a:t>
            </a:r>
            <a:r>
              <a:rPr lang="hr-HR" sz="2000" b="1" dirty="0"/>
              <a:t>manipulacije nad osobnim podacima</a:t>
            </a:r>
          </a:p>
        </p:txBody>
      </p:sp>
      <p:sp>
        <p:nvSpPr>
          <p:cNvPr id="12" name="TekstniOkvir 11"/>
          <p:cNvSpPr txBox="1"/>
          <p:nvPr/>
        </p:nvSpPr>
        <p:spPr>
          <a:xfrm>
            <a:off x="7171311" y="4567883"/>
            <a:ext cx="4546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b="1" dirty="0"/>
              <a:t>za njih 34,3%</a:t>
            </a:r>
            <a:r>
              <a:rPr lang="hr-HR" sz="2000" dirty="0"/>
              <a:t>, druga osoba to učini u njihovo ime</a:t>
            </a:r>
          </a:p>
        </p:txBody>
      </p:sp>
      <p:sp>
        <p:nvSpPr>
          <p:cNvPr id="13" name="TekstniOkvir 12"/>
          <p:cNvSpPr txBox="1"/>
          <p:nvPr/>
        </p:nvSpPr>
        <p:spPr>
          <a:xfrm>
            <a:off x="7161030" y="3537110"/>
            <a:ext cx="45666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b="1" dirty="0"/>
              <a:t>18,63% nema dovoljno informacija o uslugama</a:t>
            </a:r>
            <a:r>
              <a:rPr lang="hr-HR" sz="2000" dirty="0"/>
              <a:t> koje se mogu koristiti putem Interneta</a:t>
            </a:r>
          </a:p>
        </p:txBody>
      </p:sp>
      <p:pic>
        <p:nvPicPr>
          <p:cNvPr id="14" name="Slika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83" y="3016266"/>
            <a:ext cx="1363155" cy="1363155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699" y="4952324"/>
            <a:ext cx="1051966" cy="1051966"/>
          </a:xfrm>
          <a:prstGeom prst="rect">
            <a:avLst/>
          </a:prstGeom>
        </p:spPr>
      </p:pic>
      <p:graphicFrame>
        <p:nvGraphicFramePr>
          <p:cNvPr id="16" name="Grafikon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518982"/>
              </p:ext>
            </p:extLst>
          </p:nvPr>
        </p:nvGraphicFramePr>
        <p:xfrm>
          <a:off x="231492" y="2175933"/>
          <a:ext cx="5885891" cy="4202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32712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678061" y="407253"/>
            <a:ext cx="54179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Medijska pismenost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015475" y="4019891"/>
            <a:ext cx="354481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hr-HR" sz="2200" b="1" dirty="0" smtClean="0"/>
              <a:t>52% </a:t>
            </a:r>
            <a:r>
              <a:rPr lang="hr-HR" sz="2200" dirty="0" smtClean="0"/>
              <a:t>zna </a:t>
            </a:r>
            <a:r>
              <a:rPr lang="hr-HR" sz="2200" dirty="0"/>
              <a:t>da se njihove aktivnosti na internetu prate i analiziraju radi prilagođavanja marketinških poruka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64" y="1503986"/>
            <a:ext cx="1332773" cy="1332773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27" y="4019891"/>
            <a:ext cx="1800404" cy="1800404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012" y="1542401"/>
            <a:ext cx="1518063" cy="1518063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612" y="4330372"/>
            <a:ext cx="1581994" cy="1581994"/>
          </a:xfrm>
          <a:prstGeom prst="rect">
            <a:avLst/>
          </a:prstGeom>
        </p:spPr>
      </p:pic>
      <p:sp>
        <p:nvSpPr>
          <p:cNvPr id="12" name="Rezervirano mjesto sadržaja 4"/>
          <p:cNvSpPr txBox="1">
            <a:spLocks/>
          </p:cNvSpPr>
          <p:nvPr/>
        </p:nvSpPr>
        <p:spPr>
          <a:xfrm>
            <a:off x="1989237" y="1542401"/>
            <a:ext cx="3441745" cy="1215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sz="2200" b="1" dirty="0"/>
              <a:t>52</a:t>
            </a:r>
            <a:r>
              <a:rPr lang="en-US" sz="2200" b="1" dirty="0"/>
              <a:t>,</a:t>
            </a:r>
            <a:r>
              <a:rPr lang="hr-HR" sz="2200" b="1" dirty="0"/>
              <a:t>9</a:t>
            </a:r>
            <a:r>
              <a:rPr lang="en-US" sz="2200" b="1" dirty="0"/>
              <a:t>% </a:t>
            </a:r>
            <a:r>
              <a:rPr lang="hr-HR" sz="2200" b="1" dirty="0"/>
              <a:t> </a:t>
            </a:r>
            <a:r>
              <a:rPr lang="hr-HR" sz="2200" dirty="0"/>
              <a:t>ispitanika z</a:t>
            </a:r>
            <a:r>
              <a:rPr lang="en-US" sz="2200" dirty="0" err="1"/>
              <a:t>na</a:t>
            </a:r>
            <a:r>
              <a:rPr lang="en-US" sz="2200" dirty="0"/>
              <a:t> da je </a:t>
            </a:r>
            <a:r>
              <a:rPr lang="en-US" sz="2200" dirty="0" err="1"/>
              <a:t>zaštita</a:t>
            </a:r>
            <a:r>
              <a:rPr lang="en-US" sz="2200" dirty="0"/>
              <a:t> </a:t>
            </a:r>
            <a:r>
              <a:rPr lang="en-US" sz="2200" dirty="0" err="1"/>
              <a:t>osobnih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privatnost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internetu</a:t>
            </a:r>
            <a:r>
              <a:rPr lang="en-US" sz="2200" dirty="0"/>
              <a:t> </a:t>
            </a:r>
            <a:r>
              <a:rPr lang="en-US" sz="2200" dirty="0" err="1"/>
              <a:t>regulirana</a:t>
            </a:r>
            <a:r>
              <a:rPr lang="en-US" sz="2200" dirty="0"/>
              <a:t> </a:t>
            </a:r>
            <a:r>
              <a:rPr lang="en-US" sz="2200" dirty="0" err="1"/>
              <a:t>Općom</a:t>
            </a:r>
            <a:r>
              <a:rPr lang="en-US" sz="2200" dirty="0"/>
              <a:t> </a:t>
            </a:r>
            <a:r>
              <a:rPr lang="en-US" sz="2200" dirty="0" err="1"/>
              <a:t>uredbom</a:t>
            </a:r>
            <a:r>
              <a:rPr lang="en-US" sz="2200" dirty="0"/>
              <a:t> o </a:t>
            </a:r>
            <a:r>
              <a:rPr lang="en-US" sz="2200" dirty="0" err="1"/>
              <a:t>zaštiti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</a:t>
            </a:r>
            <a:r>
              <a:rPr lang="en-US" sz="2200" dirty="0" err="1"/>
              <a:t>Europske</a:t>
            </a:r>
            <a:r>
              <a:rPr lang="en-US" sz="2200" dirty="0"/>
              <a:t> </a:t>
            </a:r>
            <a:r>
              <a:rPr lang="en-US" sz="2200" dirty="0" err="1"/>
              <a:t>unije</a:t>
            </a:r>
            <a:r>
              <a:rPr lang="en-US" sz="2200" dirty="0"/>
              <a:t> (GDPR)</a:t>
            </a:r>
            <a:endParaRPr lang="hr-HR" sz="2200" dirty="0"/>
          </a:p>
        </p:txBody>
      </p:sp>
      <p:sp>
        <p:nvSpPr>
          <p:cNvPr id="14" name="Pravokutnik 13"/>
          <p:cNvSpPr/>
          <p:nvPr/>
        </p:nvSpPr>
        <p:spPr>
          <a:xfrm>
            <a:off x="8449137" y="1018751"/>
            <a:ext cx="346641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200" b="1" dirty="0"/>
              <a:t>80,4% ispitanika se ne z</a:t>
            </a:r>
            <a:r>
              <a:rPr lang="en-US" sz="2200" b="1" dirty="0" err="1"/>
              <a:t>na</a:t>
            </a:r>
            <a:r>
              <a:rPr lang="en-US" sz="2200" b="1" dirty="0"/>
              <a:t> </a:t>
            </a:r>
            <a:r>
              <a:rPr lang="en-US" sz="2200" dirty="0" err="1"/>
              <a:t>pretplatiti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kupiti</a:t>
            </a:r>
            <a:r>
              <a:rPr lang="en-US" sz="2200" dirty="0"/>
              <a:t> </a:t>
            </a:r>
            <a:r>
              <a:rPr lang="en-US" sz="2200" dirty="0" err="1"/>
              <a:t>internetske</a:t>
            </a:r>
            <a:r>
              <a:rPr lang="en-US" sz="2200" dirty="0"/>
              <a:t> </a:t>
            </a:r>
            <a:r>
              <a:rPr lang="en-US" sz="2200" dirty="0" err="1"/>
              <a:t>usluge</a:t>
            </a:r>
            <a:r>
              <a:rPr lang="en-US" sz="2200" dirty="0"/>
              <a:t> (</a:t>
            </a:r>
            <a:r>
              <a:rPr lang="en-US" sz="2200" dirty="0" err="1"/>
              <a:t>npr</a:t>
            </a:r>
            <a:r>
              <a:rPr lang="en-US" sz="2200" dirty="0"/>
              <a:t>. </a:t>
            </a:r>
            <a:r>
              <a:rPr lang="en-US" sz="2200" dirty="0" err="1"/>
              <a:t>glazbeni</a:t>
            </a:r>
            <a:r>
              <a:rPr lang="en-US" sz="2200" dirty="0"/>
              <a:t> </a:t>
            </a:r>
            <a:r>
              <a:rPr lang="en-US" sz="2200" dirty="0" err="1"/>
              <a:t>servis</a:t>
            </a:r>
            <a:r>
              <a:rPr lang="en-US" sz="2200" dirty="0"/>
              <a:t>, </a:t>
            </a:r>
            <a:r>
              <a:rPr lang="en-US" sz="2200" dirty="0" err="1"/>
              <a:t>elektroničke</a:t>
            </a:r>
            <a:r>
              <a:rPr lang="en-US" sz="2200" dirty="0"/>
              <a:t> </a:t>
            </a:r>
            <a:r>
              <a:rPr lang="en-US" sz="2200" dirty="0" err="1"/>
              <a:t>knjige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sl.</a:t>
            </a:r>
            <a:r>
              <a:rPr lang="hr-HR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b="1" dirty="0"/>
              <a:t>18,6% ispitanika </a:t>
            </a:r>
            <a:r>
              <a:rPr lang="hr-HR" sz="2200" dirty="0"/>
              <a:t>s</a:t>
            </a:r>
            <a:r>
              <a:rPr lang="en-US" sz="2200" dirty="0" err="1"/>
              <a:t>prem</a:t>
            </a:r>
            <a:r>
              <a:rPr lang="hr-HR" sz="2200" dirty="0"/>
              <a:t>no</a:t>
            </a:r>
            <a:r>
              <a:rPr lang="en-US" sz="2200" dirty="0"/>
              <a:t> </a:t>
            </a:r>
            <a:r>
              <a:rPr lang="hr-HR" sz="2200" dirty="0"/>
              <a:t>je</a:t>
            </a:r>
            <a:r>
              <a:rPr lang="en-US" sz="2200" dirty="0"/>
              <a:t> </a:t>
            </a:r>
            <a:r>
              <a:rPr lang="en-US" sz="2200" dirty="0" err="1"/>
              <a:t>platiti</a:t>
            </a:r>
            <a:r>
              <a:rPr lang="en-US" sz="2200" dirty="0"/>
              <a:t> </a:t>
            </a:r>
            <a:r>
              <a:rPr lang="en-US" sz="2200" dirty="0" err="1"/>
              <a:t>kvalitetni</a:t>
            </a:r>
            <a:r>
              <a:rPr lang="en-US" sz="2200" dirty="0"/>
              <a:t> </a:t>
            </a:r>
            <a:r>
              <a:rPr lang="en-US" sz="2200" dirty="0" err="1"/>
              <a:t>medijski</a:t>
            </a:r>
            <a:r>
              <a:rPr lang="en-US" sz="2200" dirty="0"/>
              <a:t> </a:t>
            </a:r>
            <a:r>
              <a:rPr lang="en-US" sz="2200" dirty="0" err="1"/>
              <a:t>sadržaj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internetu</a:t>
            </a:r>
            <a:endParaRPr lang="en-US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r-HR" sz="2200" dirty="0"/>
          </a:p>
        </p:txBody>
      </p:sp>
      <p:sp>
        <p:nvSpPr>
          <p:cNvPr id="15" name="Pravokutnik 14"/>
          <p:cNvSpPr/>
          <p:nvPr/>
        </p:nvSpPr>
        <p:spPr>
          <a:xfrm>
            <a:off x="8420154" y="4496626"/>
            <a:ext cx="29483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200" b="1" dirty="0"/>
              <a:t>64,7% ne provjerava </a:t>
            </a:r>
            <a:r>
              <a:rPr lang="hr-HR" sz="2200" dirty="0"/>
              <a:t>vjerodostojnost (kredibilitet) izvora informacija (npr. autor, vrijeme, izvori koji su korišteni)</a:t>
            </a:r>
          </a:p>
        </p:txBody>
      </p:sp>
    </p:spTree>
    <p:extLst>
      <p:ext uri="{BB962C8B-B14F-4D97-AF65-F5344CB8AC3E}">
        <p14:creationId xmlns:p14="http://schemas.microsoft.com/office/powerpoint/2010/main" val="239212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2767728" y="183541"/>
            <a:ext cx="756780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6600" b="1" dirty="0">
                <a:solidFill>
                  <a:srgbClr val="046B99"/>
                </a:solidFill>
              </a:rPr>
              <a:t>Hvala na pozornosti!</a:t>
            </a:r>
          </a:p>
          <a:p>
            <a:pPr algn="ctr"/>
            <a:endParaRPr lang="hr-HR" sz="6600" b="1" dirty="0">
              <a:solidFill>
                <a:srgbClr val="1C304A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787" y="2912167"/>
            <a:ext cx="2396868" cy="2396868"/>
          </a:xfrm>
          <a:prstGeom prst="rect">
            <a:avLst/>
          </a:prstGeom>
        </p:spPr>
      </p:pic>
      <p:sp>
        <p:nvSpPr>
          <p:cNvPr id="7" name="Rezervirano mjesto sadržaja 2"/>
          <p:cNvSpPr>
            <a:spLocks noGrp="1"/>
          </p:cNvSpPr>
          <p:nvPr>
            <p:ph sz="half" idx="1"/>
          </p:nvPr>
        </p:nvSpPr>
        <p:spPr>
          <a:xfrm>
            <a:off x="-973303" y="1414536"/>
            <a:ext cx="6127233" cy="52035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200" b="1" dirty="0"/>
              <a:t>Lidija Pavić-Rogošić (ODRAZ)</a:t>
            </a:r>
          </a:p>
          <a:p>
            <a:pPr marL="0" indent="0" algn="ctr">
              <a:buNone/>
            </a:pPr>
            <a:r>
              <a:rPr lang="hr-HR" sz="2200" dirty="0"/>
              <a:t>lidija@odraz.hr</a:t>
            </a:r>
          </a:p>
          <a:p>
            <a:pPr marL="0" indent="0" algn="ctr">
              <a:buNone/>
            </a:pPr>
            <a:r>
              <a:rPr lang="hr-HR" sz="2200" b="1" dirty="0" err="1"/>
              <a:t>Elizabet</a:t>
            </a:r>
            <a:r>
              <a:rPr lang="hr-HR" sz="2200" b="1" dirty="0"/>
              <a:t> Gašparov (ODRAZ)</a:t>
            </a:r>
          </a:p>
          <a:p>
            <a:pPr marL="0" indent="0" algn="ctr">
              <a:buNone/>
            </a:pPr>
            <a:r>
              <a:rPr lang="hr-HR" sz="2200" dirty="0"/>
              <a:t>elizabet@odraz.hr</a:t>
            </a:r>
          </a:p>
          <a:p>
            <a:pPr marL="0" indent="0" algn="ctr">
              <a:buNone/>
            </a:pPr>
            <a:r>
              <a:rPr lang="hr-HR" sz="2200" b="1" dirty="0"/>
              <a:t>Ksenija </a:t>
            </a:r>
            <a:r>
              <a:rPr lang="hr-HR" sz="2200" b="1" dirty="0" err="1"/>
              <a:t>Vorberger</a:t>
            </a:r>
            <a:r>
              <a:rPr lang="hr-HR" sz="2200" b="1" dirty="0"/>
              <a:t> (ODRAZ)</a:t>
            </a:r>
          </a:p>
          <a:p>
            <a:pPr marL="0" indent="0" algn="ctr">
              <a:buNone/>
            </a:pPr>
            <a:r>
              <a:rPr lang="hr-HR" sz="2200" dirty="0"/>
              <a:t>ksenija@odraz.hr</a:t>
            </a:r>
          </a:p>
          <a:p>
            <a:pPr marL="0" indent="0" algn="ctr">
              <a:buNone/>
            </a:pPr>
            <a:r>
              <a:rPr lang="hr-HR" sz="2200" b="1" dirty="0"/>
              <a:t>Kristijan </a:t>
            </a:r>
            <a:r>
              <a:rPr lang="hr-HR" sz="2200" b="1" dirty="0" err="1"/>
              <a:t>Zimmer</a:t>
            </a:r>
            <a:r>
              <a:rPr lang="hr-HR" sz="2200" b="1" dirty="0"/>
              <a:t> (HIZ)</a:t>
            </a:r>
          </a:p>
          <a:p>
            <a:pPr marL="0" indent="0" algn="ctr">
              <a:buNone/>
            </a:pPr>
            <a:r>
              <a:rPr lang="hr-HR" sz="2200" dirty="0"/>
              <a:t>kristijan.zimmer@hiz.hr</a:t>
            </a:r>
          </a:p>
          <a:p>
            <a:pPr marL="0" indent="0" algn="ctr">
              <a:buNone/>
            </a:pPr>
            <a:r>
              <a:rPr lang="hr-HR" sz="2200" b="1" dirty="0"/>
              <a:t>Iva Frković (HIZ)</a:t>
            </a:r>
          </a:p>
          <a:p>
            <a:pPr marL="0" indent="0" algn="ctr">
              <a:buNone/>
            </a:pPr>
            <a:r>
              <a:rPr lang="hr-HR" sz="2200" dirty="0"/>
              <a:t>iva.frkovic@hiz.hr</a:t>
            </a:r>
          </a:p>
          <a:p>
            <a:pPr marL="0" indent="0" algn="ctr">
              <a:buNone/>
            </a:pPr>
            <a:r>
              <a:rPr lang="hr-HR" sz="2200" b="1" dirty="0"/>
              <a:t>Marijan Frković (HIZ)</a:t>
            </a:r>
          </a:p>
          <a:p>
            <a:pPr marL="0" indent="0" algn="ctr">
              <a:buNone/>
            </a:pPr>
            <a:r>
              <a:rPr lang="hr-HR" sz="2200" dirty="0"/>
              <a:t>marijan.frkovic@hiz.hr</a:t>
            </a:r>
          </a:p>
          <a:p>
            <a:pPr marL="0" indent="0" algn="ctr">
              <a:buNone/>
            </a:pPr>
            <a:endParaRPr lang="hr-HR" sz="2200" dirty="0"/>
          </a:p>
          <a:p>
            <a:endParaRPr lang="hr-HR" sz="3200" dirty="0"/>
          </a:p>
          <a:p>
            <a:endParaRPr lang="hr-HR" dirty="0"/>
          </a:p>
        </p:txBody>
      </p:sp>
      <p:sp>
        <p:nvSpPr>
          <p:cNvPr id="8" name="Rezervirano mjesto sadržaja 39"/>
          <p:cNvSpPr txBox="1">
            <a:spLocks/>
          </p:cNvSpPr>
          <p:nvPr/>
        </p:nvSpPr>
        <p:spPr>
          <a:xfrm>
            <a:off x="7394992" y="1414536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200" b="1" dirty="0"/>
              <a:t>Diana Šimić (FOI)</a:t>
            </a:r>
          </a:p>
          <a:p>
            <a:pPr marL="0" indent="0" algn="ctr">
              <a:buNone/>
            </a:pPr>
            <a:r>
              <a:rPr lang="hr-HR" sz="2200" dirty="0"/>
              <a:t>diana.simic@foi.unizg.hr</a:t>
            </a:r>
          </a:p>
          <a:p>
            <a:pPr marL="0" indent="0" algn="ctr">
              <a:buNone/>
            </a:pPr>
            <a:r>
              <a:rPr lang="hr-HR" sz="2200" b="1" dirty="0"/>
              <a:t>Nina </a:t>
            </a:r>
            <a:r>
              <a:rPr lang="hr-HR" sz="2200" b="1" dirty="0" err="1"/>
              <a:t>Begičević</a:t>
            </a:r>
            <a:r>
              <a:rPr lang="hr-HR" sz="2200" b="1" dirty="0"/>
              <a:t> </a:t>
            </a:r>
            <a:r>
              <a:rPr lang="hr-HR" sz="2200" b="1" dirty="0" err="1"/>
              <a:t>Ređep</a:t>
            </a:r>
            <a:r>
              <a:rPr lang="hr-HR" sz="2200" b="1" dirty="0"/>
              <a:t> (FOI)</a:t>
            </a:r>
          </a:p>
          <a:p>
            <a:pPr marL="0" indent="0" algn="ctr">
              <a:buNone/>
            </a:pPr>
            <a:r>
              <a:rPr lang="hr-HR" sz="2200" dirty="0"/>
              <a:t>nina.begicevic@foi.unizg.hr</a:t>
            </a:r>
          </a:p>
          <a:p>
            <a:pPr marL="0" indent="0" algn="ctr">
              <a:buNone/>
            </a:pPr>
            <a:r>
              <a:rPr lang="hr-HR" sz="2200" b="1" dirty="0"/>
              <a:t>Valentina </a:t>
            </a:r>
            <a:r>
              <a:rPr lang="hr-HR" sz="2200" b="1" dirty="0" err="1"/>
              <a:t>Kirinić</a:t>
            </a:r>
            <a:r>
              <a:rPr lang="hr-HR" sz="2200" b="1" dirty="0"/>
              <a:t> (FOI)</a:t>
            </a:r>
          </a:p>
          <a:p>
            <a:pPr marL="0" indent="0" algn="ctr">
              <a:buNone/>
            </a:pPr>
            <a:r>
              <a:rPr lang="hr-HR" sz="2200" dirty="0"/>
              <a:t>valentina.kirinic@foi.unizg.hr</a:t>
            </a:r>
          </a:p>
          <a:p>
            <a:pPr marL="0" indent="0" algn="ctr">
              <a:buNone/>
            </a:pPr>
            <a:r>
              <a:rPr lang="hr-HR" sz="2200" b="1" dirty="0"/>
              <a:t>Nikolina </a:t>
            </a:r>
            <a:r>
              <a:rPr lang="hr-HR" sz="2200" b="1" dirty="0" err="1"/>
              <a:t>Žajdela</a:t>
            </a:r>
            <a:r>
              <a:rPr lang="hr-HR" sz="2200" b="1" dirty="0"/>
              <a:t> Hrustek (FOI)</a:t>
            </a:r>
          </a:p>
          <a:p>
            <a:pPr marL="0" indent="0" algn="ctr">
              <a:buNone/>
            </a:pPr>
            <a:r>
              <a:rPr lang="hr-HR" sz="2200" dirty="0"/>
              <a:t>nikolina.zajdela@foi.unizg.hr</a:t>
            </a:r>
          </a:p>
          <a:p>
            <a:pPr marL="0" indent="0" algn="ctr">
              <a:buNone/>
            </a:pPr>
            <a:r>
              <a:rPr lang="hr-HR" sz="2200" b="1" dirty="0"/>
              <a:t>Antonela Čižmešija (FOI)</a:t>
            </a:r>
          </a:p>
          <a:p>
            <a:pPr marL="0" indent="0" algn="ctr">
              <a:buNone/>
            </a:pPr>
            <a:r>
              <a:rPr lang="hr-HR" sz="2200" dirty="0"/>
              <a:t>acizmesi@foi.unizg.hr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2" name="Pravokutnik 1"/>
          <p:cNvSpPr/>
          <p:nvPr/>
        </p:nvSpPr>
        <p:spPr>
          <a:xfrm>
            <a:off x="3180793" y="1807585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r-HR" sz="2200" b="1" dirty="0"/>
              <a:t>Žarko </a:t>
            </a:r>
            <a:r>
              <a:rPr lang="hr-HR" sz="2200" b="1" dirty="0" err="1"/>
              <a:t>Čižmar</a:t>
            </a:r>
            <a:r>
              <a:rPr lang="hr-HR" sz="2200" b="1" dirty="0"/>
              <a:t> (</a:t>
            </a:r>
            <a:r>
              <a:rPr lang="hr-HR" sz="2200" b="1" dirty="0" err="1"/>
              <a:t>Telecentar</a:t>
            </a:r>
            <a:r>
              <a:rPr lang="hr-HR" sz="2200" b="1" dirty="0"/>
              <a:t>)</a:t>
            </a:r>
          </a:p>
          <a:p>
            <a:pPr algn="ctr"/>
            <a:r>
              <a:rPr lang="hr-HR" sz="2200" dirty="0"/>
              <a:t>zarko@telecentar.hr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4222647" y="5690000"/>
            <a:ext cx="3633470" cy="1162139"/>
            <a:chOff x="0" y="0"/>
            <a:chExt cx="3634039" cy="1162642"/>
          </a:xfrm>
        </p:grpSpPr>
        <p:sp>
          <p:nvSpPr>
            <p:cNvPr id="10" name="Tekstni okvir 2"/>
            <p:cNvSpPr txBox="1">
              <a:spLocks noChangeArrowheads="1"/>
            </p:cNvSpPr>
            <p:nvPr/>
          </p:nvSpPr>
          <p:spPr bwMode="auto">
            <a:xfrm>
              <a:off x="0" y="839337"/>
              <a:ext cx="3455035" cy="323305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880360" algn="ctr"/>
                  <a:tab pos="5760720" algn="r"/>
                </a:tabLst>
              </a:pPr>
              <a:r>
                <a:rPr lang="pl-PL" sz="750" b="1" dirty="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Projekt je sufinancirala Europska unija iz Europskog socijalnog fonda</a:t>
              </a:r>
              <a:r>
                <a:rPr lang="hr-HR" sz="750" b="1" dirty="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hr-H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880360" algn="ctr"/>
                  <a:tab pos="5760720" algn="r"/>
                </a:tabLst>
              </a:pPr>
              <a:r>
                <a:rPr lang="hr-HR" sz="750" b="1" dirty="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Sadržaj ovog teksta isključiva je odgovornost </a:t>
              </a:r>
              <a:r>
                <a:rPr lang="hr-HR" sz="750" b="1" dirty="0" err="1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Telecentra</a:t>
              </a:r>
              <a:r>
                <a:rPr lang="hr-HR" sz="750" b="1" dirty="0">
                  <a:solidFill>
                    <a:srgbClr val="40404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hr-H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Picture 7" descr="Graphical user interface, text, application&#10;&#10;Description automatically generate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341" b="30125"/>
            <a:stretch/>
          </p:blipFill>
          <p:spPr bwMode="auto">
            <a:xfrm>
              <a:off x="34119" y="0"/>
              <a:ext cx="2827655" cy="81026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Picture 8" descr="A picture containing text&#10;&#10;Description automatically generated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4269" y="116006"/>
              <a:ext cx="699770" cy="508635"/>
            </a:xfrm>
            <a:prstGeom prst="rect">
              <a:avLst/>
            </a:prstGeom>
          </p:spPr>
        </p:pic>
      </p:grpSp>
      <p:pic>
        <p:nvPicPr>
          <p:cNvPr id="13" name="image1.png" descr="A picture containing text&#10;&#10;Description automatically generated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117791"/>
            <a:ext cx="2745120" cy="106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20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46B99"/>
                </a:solidFill>
                <a:latin typeface="+mn-lt"/>
              </a:rPr>
              <a:t>Članovi radne skupine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Žarko </a:t>
            </a:r>
            <a:r>
              <a:rPr lang="hr-HR" dirty="0" err="1"/>
              <a:t>Čižmar</a:t>
            </a:r>
            <a:r>
              <a:rPr lang="hr-HR" dirty="0"/>
              <a:t> (</a:t>
            </a:r>
            <a:r>
              <a:rPr lang="hr-HR" dirty="0" err="1"/>
              <a:t>Telecentar</a:t>
            </a:r>
            <a:r>
              <a:rPr lang="hr-HR" dirty="0"/>
              <a:t>)</a:t>
            </a:r>
          </a:p>
          <a:p>
            <a:r>
              <a:rPr lang="hr-HR" dirty="0"/>
              <a:t>Kristijan </a:t>
            </a:r>
            <a:r>
              <a:rPr lang="hr-HR" dirty="0" err="1"/>
              <a:t>Zimmer</a:t>
            </a:r>
            <a:r>
              <a:rPr lang="hr-HR" dirty="0"/>
              <a:t> (HIZ)</a:t>
            </a:r>
          </a:p>
          <a:p>
            <a:r>
              <a:rPr lang="hr-HR" dirty="0"/>
              <a:t>Iva Frković (HIZ)</a:t>
            </a:r>
          </a:p>
          <a:p>
            <a:r>
              <a:rPr lang="hr-HR" dirty="0"/>
              <a:t>Marijan Frković (HIZ)</a:t>
            </a:r>
          </a:p>
          <a:p>
            <a:r>
              <a:rPr lang="hr-HR" dirty="0"/>
              <a:t>Lidija Pavić-Rogošić (ODRAZ)</a:t>
            </a:r>
          </a:p>
          <a:p>
            <a:r>
              <a:rPr lang="hr-HR" dirty="0" err="1"/>
              <a:t>Elizabet</a:t>
            </a:r>
            <a:r>
              <a:rPr lang="hr-HR" dirty="0"/>
              <a:t> Gašparov (ODRAZ)</a:t>
            </a:r>
          </a:p>
          <a:p>
            <a:r>
              <a:rPr lang="hr-HR" dirty="0"/>
              <a:t>Ksenija </a:t>
            </a:r>
            <a:r>
              <a:rPr lang="hr-HR" dirty="0" err="1"/>
              <a:t>Vorberger</a:t>
            </a:r>
            <a:r>
              <a:rPr lang="hr-HR" dirty="0"/>
              <a:t> (ODRAZ)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0" name="Rezervirano mjesto sadržaja 3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dirty="0"/>
              <a:t>Diana Šimić (FOI)</a:t>
            </a:r>
          </a:p>
          <a:p>
            <a:r>
              <a:rPr lang="hr-HR" dirty="0"/>
              <a:t>Nina </a:t>
            </a:r>
            <a:r>
              <a:rPr lang="hr-HR" dirty="0" err="1"/>
              <a:t>Begičević</a:t>
            </a:r>
            <a:r>
              <a:rPr lang="hr-HR" dirty="0"/>
              <a:t> </a:t>
            </a:r>
            <a:r>
              <a:rPr lang="hr-HR" dirty="0" err="1"/>
              <a:t>Ređep</a:t>
            </a:r>
            <a:r>
              <a:rPr lang="hr-HR" dirty="0"/>
              <a:t> (FOI)</a:t>
            </a:r>
          </a:p>
          <a:p>
            <a:r>
              <a:rPr lang="hr-HR" dirty="0"/>
              <a:t>Valentina </a:t>
            </a:r>
            <a:r>
              <a:rPr lang="hr-HR" dirty="0" err="1"/>
              <a:t>Kirinić</a:t>
            </a:r>
            <a:r>
              <a:rPr lang="hr-HR" dirty="0"/>
              <a:t> (FOI)</a:t>
            </a:r>
          </a:p>
          <a:p>
            <a:r>
              <a:rPr lang="hr-HR" dirty="0"/>
              <a:t>Nikolina </a:t>
            </a:r>
            <a:r>
              <a:rPr lang="hr-HR" dirty="0" err="1"/>
              <a:t>Žajdela</a:t>
            </a:r>
            <a:r>
              <a:rPr lang="hr-HR" dirty="0"/>
              <a:t> </a:t>
            </a:r>
            <a:r>
              <a:rPr lang="hr-HR" dirty="0" err="1"/>
              <a:t>Hrustek</a:t>
            </a:r>
            <a:r>
              <a:rPr lang="hr-HR" dirty="0"/>
              <a:t> (FOI)</a:t>
            </a:r>
          </a:p>
          <a:p>
            <a:r>
              <a:rPr lang="hr-HR" dirty="0"/>
              <a:t>Antonela Čižmešija (FOI)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726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3708914" y="1413763"/>
            <a:ext cx="4507184" cy="2611632"/>
          </a:xfrm>
          <a:prstGeom prst="ellipse">
            <a:avLst/>
          </a:prstGeom>
          <a:solidFill>
            <a:srgbClr val="1C304A"/>
          </a:solidFill>
          <a:ln w="76200">
            <a:solidFill>
              <a:srgbClr val="046B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rgbClr val="F4EADE"/>
                </a:solidFill>
              </a:rPr>
              <a:t>Digitalna </a:t>
            </a:r>
            <a:r>
              <a:rPr lang="hr-HR" sz="4000" b="1" dirty="0" err="1">
                <a:solidFill>
                  <a:srgbClr val="F4EADE"/>
                </a:solidFill>
              </a:rPr>
              <a:t>inkluzija</a:t>
            </a:r>
            <a:endParaRPr lang="hr-HR" sz="4000" b="1" dirty="0">
              <a:solidFill>
                <a:srgbClr val="F4EADE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8723174" y="2167490"/>
            <a:ext cx="27969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046B99"/>
                </a:solidFill>
              </a:rPr>
              <a:t>Što podrazumijeva?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8565090" y="5720698"/>
            <a:ext cx="2955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046B99"/>
                </a:solidFill>
              </a:rPr>
              <a:t>Zašto je važna?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576550" y="2719579"/>
            <a:ext cx="2955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046B99"/>
                </a:solidFill>
              </a:rPr>
              <a:t>Kako je postići?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517858" y="5424385"/>
            <a:ext cx="2955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046B99"/>
                </a:solidFill>
              </a:rPr>
              <a:t>Ciljane (ranjive) skupine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541474" y="5758097"/>
            <a:ext cx="2955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046B99"/>
                </a:solidFill>
              </a:rPr>
              <a:t>Prepreke?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4293" y="542569"/>
            <a:ext cx="1379198" cy="1379198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766" y="3852144"/>
            <a:ext cx="1399617" cy="1399617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382" y="4274213"/>
            <a:ext cx="1464247" cy="1464247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314" y="3567264"/>
            <a:ext cx="1701932" cy="1701932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509" y="713798"/>
            <a:ext cx="1751156" cy="175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3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3937847" y="1817690"/>
            <a:ext cx="4181725" cy="2611632"/>
          </a:xfrm>
          <a:prstGeom prst="ellipse">
            <a:avLst/>
          </a:prstGeom>
          <a:solidFill>
            <a:srgbClr val="1C304A"/>
          </a:solidFill>
          <a:ln w="76200">
            <a:solidFill>
              <a:srgbClr val="046B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rgbClr val="F4EADE"/>
                </a:solidFill>
              </a:rPr>
              <a:t>Europska digitalna prava i načela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4704447" y="1279942"/>
            <a:ext cx="2796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1C304A"/>
                </a:solidFill>
              </a:rPr>
              <a:t>Ljudi u centru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8923536" y="2253089"/>
            <a:ext cx="2955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1C304A"/>
                </a:solidFill>
              </a:rPr>
              <a:t>Solidarnost i </a:t>
            </a:r>
            <a:r>
              <a:rPr lang="hr-HR" sz="2800" b="1" dirty="0" err="1">
                <a:solidFill>
                  <a:srgbClr val="1C304A"/>
                </a:solidFill>
              </a:rPr>
              <a:t>inkluzija</a:t>
            </a:r>
            <a:endParaRPr lang="hr-HR" sz="2800" b="1" dirty="0">
              <a:solidFill>
                <a:srgbClr val="1C304A"/>
              </a:solidFill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9166625" y="5651447"/>
            <a:ext cx="2955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1C304A"/>
                </a:solidFill>
              </a:rPr>
              <a:t>Sloboda izbora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441685" y="5494254"/>
            <a:ext cx="2955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1C304A"/>
                </a:solidFill>
              </a:rPr>
              <a:t>Sigurnost i zaštita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248339" y="5494254"/>
            <a:ext cx="38712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1C304A"/>
                </a:solidFill>
              </a:rPr>
              <a:t>Sudjelovanje u digitalnom javnom prostoru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704044" y="2859651"/>
            <a:ext cx="2955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rgbClr val="1C304A"/>
                </a:solidFill>
              </a:rPr>
              <a:t>Održivost</a:t>
            </a:r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838" y="625235"/>
            <a:ext cx="1309414" cy="1309414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947" y="185037"/>
            <a:ext cx="1356515" cy="1356515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270" y="3485429"/>
            <a:ext cx="1887785" cy="1887785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250" y="4457305"/>
            <a:ext cx="1118107" cy="1118107"/>
          </a:xfrm>
          <a:prstGeom prst="rect">
            <a:avLst/>
          </a:prstGeom>
        </p:spPr>
      </p:pic>
      <p:pic>
        <p:nvPicPr>
          <p:cNvPr id="22" name="Slika 21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856" y="4056968"/>
            <a:ext cx="1316246" cy="1316246"/>
          </a:xfrm>
          <a:prstGeom prst="rect">
            <a:avLst/>
          </a:prstGeom>
        </p:spPr>
      </p:pic>
      <p:pic>
        <p:nvPicPr>
          <p:cNvPr id="23" name="Slika 22"/>
          <p:cNvPicPr>
            <a:picLocks noChangeAspect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864" y="1153418"/>
            <a:ext cx="1555356" cy="155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8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1" y="2120685"/>
            <a:ext cx="1222746" cy="1222746"/>
          </a:xfrm>
          <a:prstGeom prst="rect">
            <a:avLst/>
          </a:prstGeom>
        </p:spPr>
      </p:pic>
      <p:sp>
        <p:nvSpPr>
          <p:cNvPr id="8" name="TekstniOkvir 7"/>
          <p:cNvSpPr txBox="1"/>
          <p:nvPr/>
        </p:nvSpPr>
        <p:spPr>
          <a:xfrm>
            <a:off x="5081685" y="2015650"/>
            <a:ext cx="26907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000" b="1" dirty="0">
                <a:solidFill>
                  <a:srgbClr val="F4EADE"/>
                </a:solidFill>
              </a:rPr>
              <a:t>Istraživačka pitanja</a:t>
            </a:r>
          </a:p>
          <a:p>
            <a:pPr algn="ctr"/>
            <a:endParaRPr lang="hr-HR" sz="4000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759" y="968274"/>
            <a:ext cx="7775045" cy="4750314"/>
          </a:xfrm>
          <a:prstGeom prst="rect">
            <a:avLst/>
          </a:prstGeom>
        </p:spPr>
      </p:pic>
      <p:sp>
        <p:nvSpPr>
          <p:cNvPr id="10" name="Pravokutnik 9"/>
          <p:cNvSpPr/>
          <p:nvPr/>
        </p:nvSpPr>
        <p:spPr>
          <a:xfrm>
            <a:off x="440598" y="541828"/>
            <a:ext cx="35352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1C304A"/>
                </a:solidFill>
              </a:rPr>
              <a:t>Naglasak istraživanja</a:t>
            </a: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3" y="4051001"/>
            <a:ext cx="1571228" cy="1571228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75" y="2524100"/>
            <a:ext cx="1366881" cy="1366881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882" y="1140780"/>
            <a:ext cx="1137681" cy="1137681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93" y="1933154"/>
            <a:ext cx="2371059" cy="2371059"/>
          </a:xfrm>
          <a:prstGeom prst="rect">
            <a:avLst/>
          </a:prstGeom>
        </p:spPr>
      </p:pic>
      <p:sp>
        <p:nvSpPr>
          <p:cNvPr id="16" name="TekstniOkvir 15"/>
          <p:cNvSpPr txBox="1"/>
          <p:nvPr/>
        </p:nvSpPr>
        <p:spPr>
          <a:xfrm>
            <a:off x="4864053" y="2660345"/>
            <a:ext cx="485664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100" b="1" dirty="0">
                <a:solidFill>
                  <a:srgbClr val="1C304A"/>
                </a:solidFill>
              </a:rPr>
              <a:t>Korištenje i zadovoljstvo digitalnim javnim uslugama</a:t>
            </a:r>
          </a:p>
        </p:txBody>
      </p:sp>
      <p:sp>
        <p:nvSpPr>
          <p:cNvPr id="17" name="TekstniOkvir 16"/>
          <p:cNvSpPr txBox="1"/>
          <p:nvPr/>
        </p:nvSpPr>
        <p:spPr>
          <a:xfrm>
            <a:off x="7292374" y="4414013"/>
            <a:ext cx="44796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>
                <a:solidFill>
                  <a:srgbClr val="F4EADE"/>
                </a:solidFill>
              </a:rPr>
              <a:t>Medijska pismenost</a:t>
            </a:r>
          </a:p>
        </p:txBody>
      </p:sp>
      <p:sp>
        <p:nvSpPr>
          <p:cNvPr id="21" name="TekstniOkvir 20"/>
          <p:cNvSpPr txBox="1"/>
          <p:nvPr/>
        </p:nvSpPr>
        <p:spPr>
          <a:xfrm>
            <a:off x="5656439" y="1526713"/>
            <a:ext cx="4922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>
                <a:solidFill>
                  <a:srgbClr val="F4EADE"/>
                </a:solidFill>
              </a:rPr>
              <a:t>Digitalna uključenost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591871" y="4230322"/>
            <a:ext cx="405401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b="1" dirty="0">
                <a:solidFill>
                  <a:srgbClr val="1C304A"/>
                </a:solidFill>
              </a:rPr>
              <a:t>Ciljane ranjive skupine: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rgbClr val="1C304A"/>
                </a:solidFill>
              </a:rPr>
              <a:t>osobe s invaliditetom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rgbClr val="1C304A"/>
                </a:solidFill>
              </a:rPr>
              <a:t>umirovljenici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rgbClr val="1C304A"/>
                </a:solidFill>
              </a:rPr>
              <a:t>stanovnici ruralnih područja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rgbClr val="1C304A"/>
                </a:solidFill>
              </a:rPr>
              <a:t>stanovnici otočnih područja</a:t>
            </a:r>
          </a:p>
        </p:txBody>
      </p:sp>
    </p:spTree>
    <p:extLst>
      <p:ext uri="{BB962C8B-B14F-4D97-AF65-F5344CB8AC3E}">
        <p14:creationId xmlns:p14="http://schemas.microsoft.com/office/powerpoint/2010/main" val="210302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utnik 5"/>
          <p:cNvSpPr/>
          <p:nvPr/>
        </p:nvSpPr>
        <p:spPr>
          <a:xfrm>
            <a:off x="568192" y="384128"/>
            <a:ext cx="429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5400" b="1" dirty="0">
                <a:solidFill>
                  <a:srgbClr val="046B99"/>
                </a:solidFill>
              </a:rPr>
              <a:t>Metodologija</a:t>
            </a: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676" y="1925677"/>
            <a:ext cx="809947" cy="809947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84" y="4955609"/>
            <a:ext cx="1097026" cy="1097026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208" y="4500282"/>
            <a:ext cx="1046622" cy="104662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678" y="5504122"/>
            <a:ext cx="935766" cy="935766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6317" y="1925677"/>
            <a:ext cx="982436" cy="982436"/>
          </a:xfrm>
          <a:prstGeom prst="rect">
            <a:avLst/>
          </a:prstGeom>
        </p:spPr>
      </p:pic>
      <p:sp>
        <p:nvSpPr>
          <p:cNvPr id="15" name="TekstniOkvir 14"/>
          <p:cNvSpPr txBox="1"/>
          <p:nvPr/>
        </p:nvSpPr>
        <p:spPr>
          <a:xfrm>
            <a:off x="417518" y="3271992"/>
            <a:ext cx="17281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400" b="1" dirty="0">
                <a:solidFill>
                  <a:srgbClr val="1C304A"/>
                </a:solidFill>
              </a:rPr>
              <a:t>2021.</a:t>
            </a:r>
          </a:p>
        </p:txBody>
      </p:sp>
      <p:sp>
        <p:nvSpPr>
          <p:cNvPr id="16" name="TekstniOkvir 15"/>
          <p:cNvSpPr txBox="1"/>
          <p:nvPr/>
        </p:nvSpPr>
        <p:spPr>
          <a:xfrm>
            <a:off x="10483216" y="3176779"/>
            <a:ext cx="17281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400" b="1" dirty="0">
                <a:solidFill>
                  <a:srgbClr val="1C304A"/>
                </a:solidFill>
              </a:rPr>
              <a:t>2022.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5957743" y="1067734"/>
            <a:ext cx="26776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2000" b="1" dirty="0">
                <a:solidFill>
                  <a:srgbClr val="1C304A"/>
                </a:solidFill>
              </a:rPr>
              <a:t>Anketa: papir-olovka i</a:t>
            </a:r>
          </a:p>
          <a:p>
            <a:pPr algn="ctr"/>
            <a:r>
              <a:rPr lang="hr-HR" sz="2000" b="1" dirty="0">
                <a:solidFill>
                  <a:srgbClr val="1C304A"/>
                </a:solidFill>
              </a:rPr>
              <a:t>online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489" y="-307285"/>
            <a:ext cx="8742507" cy="760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69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-138435" y="379721"/>
            <a:ext cx="5740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1C304A"/>
                </a:solidFill>
              </a:rPr>
              <a:t>Ispitanici (N=102)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9" y="2187295"/>
            <a:ext cx="5960473" cy="4276435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3250315" y="1613863"/>
            <a:ext cx="3241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rgbClr val="046B99"/>
                </a:solidFill>
              </a:rPr>
              <a:t>102 važeće ankete</a:t>
            </a: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125" y="1841325"/>
            <a:ext cx="735979" cy="735979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856" y="501218"/>
            <a:ext cx="1368442" cy="136844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295" y="501218"/>
            <a:ext cx="1184843" cy="1184843"/>
          </a:xfrm>
          <a:prstGeom prst="rect">
            <a:avLst/>
          </a:prstGeom>
        </p:spPr>
      </p:pic>
      <p:cxnSp>
        <p:nvCxnSpPr>
          <p:cNvPr id="16" name="Ravni poveznik 15"/>
          <p:cNvCxnSpPr/>
          <p:nvPr/>
        </p:nvCxnSpPr>
        <p:spPr>
          <a:xfrm flipV="1">
            <a:off x="6496493" y="1972057"/>
            <a:ext cx="514615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6166058" y="4342693"/>
            <a:ext cx="536015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niOkvir 14"/>
          <p:cNvSpPr txBox="1"/>
          <p:nvPr/>
        </p:nvSpPr>
        <p:spPr>
          <a:xfrm>
            <a:off x="8846138" y="750909"/>
            <a:ext cx="2578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046B99"/>
                </a:solidFill>
              </a:rPr>
              <a:t>Ženski spol 63,7% Muški spol 36,3 %</a:t>
            </a:r>
          </a:p>
        </p:txBody>
      </p:sp>
      <p:graphicFrame>
        <p:nvGraphicFramePr>
          <p:cNvPr id="17" name="Grafikon 16">
            <a:extLst>
              <a:ext uri="{FF2B5EF4-FFF2-40B4-BE49-F238E27FC236}">
                <a16:creationId xmlns:a16="http://schemas.microsoft.com/office/drawing/2014/main" xmlns="" id="{99BC466D-8915-453B-A1ED-58480EEA0A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099041"/>
              </p:ext>
            </p:extLst>
          </p:nvPr>
        </p:nvGraphicFramePr>
        <p:xfrm>
          <a:off x="6493462" y="2031895"/>
          <a:ext cx="4705350" cy="226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afikon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280642"/>
              </p:ext>
            </p:extLst>
          </p:nvPr>
        </p:nvGraphicFramePr>
        <p:xfrm>
          <a:off x="5921962" y="4359970"/>
          <a:ext cx="5848350" cy="2366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72581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utnik 5"/>
          <p:cNvSpPr/>
          <p:nvPr/>
        </p:nvSpPr>
        <p:spPr>
          <a:xfrm>
            <a:off x="593232" y="451339"/>
            <a:ext cx="5740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1C304A"/>
                </a:solidFill>
              </a:rPr>
              <a:t>Ispitanici (N=102)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826" y="5569296"/>
            <a:ext cx="1075498" cy="1075498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859" y="4014755"/>
            <a:ext cx="1895977" cy="1895977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668" y="2856742"/>
            <a:ext cx="1394637" cy="1394637"/>
          </a:xfrm>
          <a:prstGeom prst="rect">
            <a:avLst/>
          </a:prstGeom>
        </p:spPr>
      </p:pic>
      <p:sp>
        <p:nvSpPr>
          <p:cNvPr id="10" name="TekstniOkvir 9"/>
          <p:cNvSpPr txBox="1"/>
          <p:nvPr/>
        </p:nvSpPr>
        <p:spPr>
          <a:xfrm>
            <a:off x="5420400" y="5529508"/>
            <a:ext cx="7446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Obrazovanje: </a:t>
            </a:r>
            <a:r>
              <a:rPr lang="hr-HR" sz="2400" b="1" dirty="0">
                <a:solidFill>
                  <a:srgbClr val="046B99"/>
                </a:solidFill>
              </a:rPr>
              <a:t>36,4% ispitanika je završilo srednju</a:t>
            </a:r>
            <a:r>
              <a:rPr lang="hr-HR" sz="2400" b="1" dirty="0"/>
              <a:t> strukovnu školu od 4 ili više godina</a:t>
            </a:r>
          </a:p>
          <a:p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4607119" y="4251379"/>
            <a:ext cx="7446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Više od </a:t>
            </a:r>
            <a:r>
              <a:rPr lang="hr-HR" sz="2400" b="1" dirty="0">
                <a:solidFill>
                  <a:srgbClr val="046B99"/>
                </a:solidFill>
              </a:rPr>
              <a:t>62,7% </a:t>
            </a:r>
            <a:r>
              <a:rPr lang="hr-HR" sz="2400" b="1" dirty="0"/>
              <a:t>ispitanika smatra da </a:t>
            </a:r>
            <a:r>
              <a:rPr lang="hr-HR" sz="2400" b="1" dirty="0">
                <a:solidFill>
                  <a:srgbClr val="046B99"/>
                </a:solidFill>
              </a:rPr>
              <a:t>prema imovinskom stanju</a:t>
            </a:r>
            <a:r>
              <a:rPr lang="hr-HR" sz="2400" b="1" dirty="0"/>
              <a:t> živi ni bolje ni lošije od većine</a:t>
            </a:r>
          </a:p>
          <a:p>
            <a:endParaRPr lang="hr-HR" dirty="0"/>
          </a:p>
        </p:txBody>
      </p:sp>
      <p:sp>
        <p:nvSpPr>
          <p:cNvPr id="12" name="TekstniOkvir 11"/>
          <p:cNvSpPr txBox="1"/>
          <p:nvPr/>
        </p:nvSpPr>
        <p:spPr>
          <a:xfrm>
            <a:off x="3570847" y="2973250"/>
            <a:ext cx="8135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46B99"/>
                </a:solidFill>
              </a:rPr>
              <a:t>Radni status: </a:t>
            </a:r>
            <a:r>
              <a:rPr lang="hr-HR" sz="2400" b="1" dirty="0"/>
              <a:t>77,5 % ispitanika su </a:t>
            </a:r>
            <a:r>
              <a:rPr lang="hr-HR" sz="2400" b="1" dirty="0">
                <a:solidFill>
                  <a:srgbClr val="046B99"/>
                </a:solidFill>
              </a:rPr>
              <a:t>umirovljenik/umirovljenica, </a:t>
            </a:r>
            <a:r>
              <a:rPr lang="hr-HR" sz="2400" b="1" dirty="0"/>
              <a:t>Student/studentica </a:t>
            </a:r>
            <a:r>
              <a:rPr lang="hr-HR" sz="2400" b="1" dirty="0">
                <a:solidFill>
                  <a:srgbClr val="046B99"/>
                </a:solidFill>
              </a:rPr>
              <a:t>8,8% </a:t>
            </a:r>
            <a:r>
              <a:rPr lang="hr-HR" sz="2400" b="1" dirty="0"/>
              <a:t>a </a:t>
            </a:r>
            <a:r>
              <a:rPr lang="hr-HR" sz="2400" b="1" dirty="0">
                <a:solidFill>
                  <a:srgbClr val="046B99"/>
                </a:solidFill>
              </a:rPr>
              <a:t>u radnom odnosu u punom radnom vremenu </a:t>
            </a:r>
            <a:r>
              <a:rPr lang="hr-HR" sz="2400" b="1" dirty="0"/>
              <a:t>je 8,7% ispitanika</a:t>
            </a:r>
          </a:p>
          <a:p>
            <a:endParaRPr lang="hr-HR" dirty="0"/>
          </a:p>
        </p:txBody>
      </p:sp>
      <p:pic>
        <p:nvPicPr>
          <p:cNvPr id="14" name="Slika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37" y="1505902"/>
            <a:ext cx="1474543" cy="1474543"/>
          </a:xfrm>
          <a:prstGeom prst="rect">
            <a:avLst/>
          </a:prstGeom>
        </p:spPr>
      </p:pic>
      <p:sp>
        <p:nvSpPr>
          <p:cNvPr id="2" name="TekstniOkvir 1"/>
          <p:cNvSpPr txBox="1"/>
          <p:nvPr/>
        </p:nvSpPr>
        <p:spPr>
          <a:xfrm>
            <a:off x="2871968" y="1578613"/>
            <a:ext cx="7941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46B99"/>
                </a:solidFill>
              </a:rPr>
              <a:t>Struktura kućanstva: </a:t>
            </a:r>
            <a:r>
              <a:rPr lang="hr-HR" sz="2400" b="1" dirty="0"/>
              <a:t>41,2% kućanstva s dvije odrasle osobe bez uzdržavane djece,  25,5% dvije odrasle osobe s jednim djetetom ili više djece, </a:t>
            </a:r>
            <a:r>
              <a:rPr lang="hr-HR" sz="2400" b="1" dirty="0">
                <a:solidFill>
                  <a:srgbClr val="046B99"/>
                </a:solidFill>
              </a:rPr>
              <a:t>15,7% jednočlano kućanstvo</a:t>
            </a:r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2331407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27186" y="404611"/>
            <a:ext cx="11338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>
                <a:solidFill>
                  <a:srgbClr val="046B99"/>
                </a:solidFill>
              </a:rPr>
              <a:t>Pristup i korištenje digitalnih sadržaja (1/7)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501511" y="1774814"/>
            <a:ext cx="902547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400" b="1" dirty="0"/>
              <a:t>58,4%</a:t>
            </a:r>
            <a:r>
              <a:rPr lang="hr-HR" sz="2400" dirty="0"/>
              <a:t> ispitanika </a:t>
            </a:r>
            <a:r>
              <a:rPr lang="en-US" sz="2400" b="1" dirty="0" err="1"/>
              <a:t>najčešće</a:t>
            </a:r>
            <a:r>
              <a:rPr lang="en-US" sz="2400" b="1" dirty="0"/>
              <a:t> </a:t>
            </a:r>
            <a:r>
              <a:rPr lang="en-US" sz="2400" b="1" dirty="0" err="1"/>
              <a:t>koristi</a:t>
            </a:r>
            <a:r>
              <a:rPr lang="hr-HR" sz="2400" b="1" dirty="0"/>
              <a:t> </a:t>
            </a:r>
            <a:r>
              <a:rPr lang="hr-HR" sz="2400" b="1" dirty="0">
                <a:solidFill>
                  <a:srgbClr val="046B99"/>
                </a:solidFill>
              </a:rPr>
              <a:t>pametni telefon </a:t>
            </a:r>
            <a:r>
              <a:rPr lang="en-US" sz="2400" b="1" dirty="0" err="1"/>
              <a:t>za</a:t>
            </a:r>
            <a:r>
              <a:rPr lang="en-US" sz="2400" b="1" dirty="0"/>
              <a:t> </a:t>
            </a:r>
            <a:r>
              <a:rPr lang="en-US" sz="2400" b="1" dirty="0" err="1"/>
              <a:t>pristupanje</a:t>
            </a:r>
            <a:r>
              <a:rPr lang="en-US" sz="2400" b="1" dirty="0"/>
              <a:t> </a:t>
            </a:r>
            <a:r>
              <a:rPr lang="en-US" sz="2400" b="1" dirty="0" err="1"/>
              <a:t>internetu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digitalnim</a:t>
            </a:r>
            <a:r>
              <a:rPr lang="en-US" sz="2400" b="1" dirty="0"/>
              <a:t> </a:t>
            </a:r>
            <a:r>
              <a:rPr lang="en-US" sz="2400" b="1" dirty="0" err="1"/>
              <a:t>sadržajima</a:t>
            </a:r>
            <a:r>
              <a:rPr lang="hr-HR" sz="2400" b="1" dirty="0"/>
              <a:t>, 13,5% </a:t>
            </a:r>
            <a:r>
              <a:rPr lang="hr-HR" sz="2400" b="1" dirty="0">
                <a:solidFill>
                  <a:srgbClr val="046B99"/>
                </a:solidFill>
              </a:rPr>
              <a:t>stolno računalo</a:t>
            </a:r>
            <a:r>
              <a:rPr lang="hr-HR" sz="2400" b="1" dirty="0"/>
              <a:t>, 12,4% </a:t>
            </a:r>
            <a:r>
              <a:rPr lang="hr-HR" sz="2400" b="1" dirty="0">
                <a:solidFill>
                  <a:srgbClr val="046B99"/>
                </a:solidFill>
              </a:rPr>
              <a:t>prijenosno računalo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b="1" dirty="0"/>
              <a:t>60,8 %</a:t>
            </a:r>
            <a:r>
              <a:rPr lang="pl-PL" sz="2400" dirty="0"/>
              <a:t> </a:t>
            </a:r>
            <a:r>
              <a:rPr lang="pl-PL" sz="2400" b="1" dirty="0">
                <a:solidFill>
                  <a:srgbClr val="046B99"/>
                </a:solidFill>
              </a:rPr>
              <a:t>pristup internetu (preko mobitela)</a:t>
            </a:r>
            <a:r>
              <a:rPr lang="pl-PL" sz="2400" dirty="0"/>
              <a:t>, 20,6% kablovski internet u stanu ili kući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rgbClr val="046B99"/>
                </a:solidFill>
              </a:rPr>
              <a:t>za 69% ispitanika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troškovi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nabavke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uređaja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opreme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previsoki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npr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računalo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mobitel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tablet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dr.) </a:t>
            </a:r>
            <a:endParaRPr lang="hr-HR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rgbClr val="1C304A"/>
                </a:solidFill>
              </a:rPr>
              <a:t>za 39,2% ispitanika </a:t>
            </a:r>
            <a:r>
              <a:rPr lang="hr-HR" sz="2400" dirty="0">
                <a:ea typeface="Calibri" panose="020F0502020204030204" pitchFamily="34" charset="0"/>
                <a:cs typeface="Times New Roman" panose="02020603050405020304" pitchFamily="18" charset="0"/>
              </a:rPr>
              <a:t>troškovi pristupa Internetu </a:t>
            </a:r>
            <a:r>
              <a:rPr lang="hr-HR" sz="2400" b="1" dirty="0">
                <a:solidFill>
                  <a:srgbClr val="046B99"/>
                </a:solidFill>
              </a:rPr>
              <a:t>nisu </a:t>
            </a:r>
            <a:r>
              <a:rPr lang="hr-HR" sz="2400" b="1" dirty="0" smtClean="0">
                <a:solidFill>
                  <a:srgbClr val="046B99"/>
                </a:solidFill>
              </a:rPr>
              <a:t>prihvatljivi</a:t>
            </a:r>
            <a:endParaRPr lang="pl-PL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b="1" dirty="0"/>
              <a:t>16,7%</a:t>
            </a:r>
            <a:r>
              <a:rPr lang="pl-PL" sz="2400" dirty="0"/>
              <a:t> </a:t>
            </a:r>
            <a:r>
              <a:rPr lang="pl-PL" sz="2400" b="1" dirty="0">
                <a:solidFill>
                  <a:srgbClr val="046B99"/>
                </a:solidFill>
              </a:rPr>
              <a:t>ne koristim </a:t>
            </a:r>
            <a:r>
              <a:rPr lang="pl-PL" sz="2400" b="1" dirty="0" smtClean="0">
                <a:solidFill>
                  <a:srgbClr val="046B99"/>
                </a:solidFill>
              </a:rPr>
              <a:t>Internet</a:t>
            </a:r>
            <a:endParaRPr lang="pl-PL" sz="2400" b="1" dirty="0">
              <a:solidFill>
                <a:srgbClr val="046B99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rgbClr val="046B99"/>
                </a:solidFill>
              </a:rPr>
              <a:t>nema ispitanika </a:t>
            </a:r>
            <a:r>
              <a:rPr lang="pl-PL" sz="2400" dirty="0"/>
              <a:t>koji su se izjasnili da </a:t>
            </a:r>
            <a:r>
              <a:rPr lang="hr-HR" sz="2400" b="1" dirty="0">
                <a:solidFill>
                  <a:srgbClr val="046B99"/>
                </a:solidFill>
              </a:rPr>
              <a:t>pristupaju internetu na javnom mjestu gdje se pristup i korištenje ne naplaćuje </a:t>
            </a:r>
          </a:p>
          <a:p>
            <a:endParaRPr lang="pl-PL" sz="2400" b="1" dirty="0">
              <a:solidFill>
                <a:srgbClr val="046B99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2200" b="1" dirty="0"/>
          </a:p>
          <a:p>
            <a:endParaRPr lang="hr-HR" sz="2200" dirty="0"/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62" y="1522952"/>
            <a:ext cx="1391498" cy="139149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79" y="3266197"/>
            <a:ext cx="1464247" cy="146424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43" y="5082191"/>
            <a:ext cx="1288576" cy="128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771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3812</TotalTime>
  <Words>1290</Words>
  <Application>Microsoft Office PowerPoint</Application>
  <PresentationFormat>Široki zaslon</PresentationFormat>
  <Paragraphs>180</Paragraphs>
  <Slides>18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Tema sustava Office</vt:lpstr>
      <vt:lpstr>PowerPointova prezentacija</vt:lpstr>
      <vt:lpstr>Članovi radne skupine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Antonela</dc:creator>
  <cp:lastModifiedBy>Reviewer-3</cp:lastModifiedBy>
  <cp:revision>152</cp:revision>
  <dcterms:created xsi:type="dcterms:W3CDTF">2022-02-13T20:36:24Z</dcterms:created>
  <dcterms:modified xsi:type="dcterms:W3CDTF">2022-12-14T14:17:58Z</dcterms:modified>
</cp:coreProperties>
</file>